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44" r:id="rId5"/>
  </p:sldMasterIdLst>
  <p:notesMasterIdLst>
    <p:notesMasterId r:id="rId11"/>
  </p:notesMasterIdLst>
  <p:sldIdLst>
    <p:sldId id="259" r:id="rId6"/>
    <p:sldId id="264" r:id="rId7"/>
    <p:sldId id="261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5D13-A42B-4123-8592-8D87ECD6B8BA}" type="datetimeFigureOut">
              <a:rPr lang="en-AU" smtClean="0"/>
              <a:t>25/08/2019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7FB9-7CB6-4721-AED1-780F9E384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78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why tomatoes? Tomatoes are the most highly produced fruit crop in the world with an estimated production of over 170 million tons a year. The</a:t>
            </a:r>
            <a:r>
              <a:rPr lang="en-AU" baseline="0" dirty="0" smtClean="0"/>
              <a:t> vine of the crop is currently viewed almost exclusively as a waste product. A few small attempts have been made in the glasshouse industry to repurpose it into small fruit trays, but it’s highly fibrous nature, low animal </a:t>
            </a:r>
            <a:r>
              <a:rPr lang="en-AU" baseline="0" dirty="0" err="1" smtClean="0"/>
              <a:t>digestability</a:t>
            </a:r>
            <a:r>
              <a:rPr lang="en-AU" baseline="0" dirty="0" smtClean="0"/>
              <a:t> or value and potential disease risk for future crops means a lot of the production from processing settings ends up burnt like the slide above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F8551-BE76-4979-9B4E-A0C4CCC9CBBB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1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Thanks for taking the time to listen. </a:t>
            </a:r>
            <a:r>
              <a:rPr lang="en-AU" smtClean="0"/>
              <a:t>Cheers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F8551-BE76-4979-9B4E-A0C4CCC9CBBB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4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1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3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7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49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77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8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4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7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6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9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63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83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9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4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91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70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23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0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42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6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30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2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52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85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52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9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35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80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9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83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30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6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22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31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84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0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92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7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9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8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F633-7FB0-44C0-9227-A29F055ADF2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F4F7-D607-4E7E-85B4-2D05906B6C7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4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9D3C-24BA-4ABC-99BF-5DC4C10D1CC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25/08/2019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35F6-FBCC-4606-BA1D-56E7E492741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487432"/>
            <a:ext cx="806489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9181" y="748651"/>
            <a:ext cx="11491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</a:rPr>
              <a:t>Horticulture Innovation Fund</a:t>
            </a:r>
          </a:p>
          <a:p>
            <a:r>
              <a:rPr lang="en-AU" sz="4400" b="1" dirty="0" smtClean="0">
                <a:solidFill>
                  <a:schemeClr val="bg1"/>
                </a:solidFill>
              </a:rPr>
              <a:t>Project Overview</a:t>
            </a:r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563" y="2299090"/>
            <a:ext cx="11183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</a:rPr>
              <a:t>A new building material using  waste Victorian </a:t>
            </a:r>
            <a:r>
              <a:rPr lang="en-AU" sz="4400" b="1" dirty="0">
                <a:solidFill>
                  <a:schemeClr val="bg1"/>
                </a:solidFill>
              </a:rPr>
              <a:t>t</a:t>
            </a:r>
            <a:r>
              <a:rPr lang="en-AU" sz="4400" b="1" dirty="0" smtClean="0">
                <a:solidFill>
                  <a:schemeClr val="bg1"/>
                </a:solidFill>
              </a:rPr>
              <a:t>omato vine</a:t>
            </a:r>
            <a:endParaRPr lang="en-AU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44" y="4061899"/>
            <a:ext cx="4036156" cy="27916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27104" y="4061899"/>
            <a:ext cx="806489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7563" y="5407024"/>
            <a:ext cx="773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Made possible with the assistance of the Victorian Government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2" y="996287"/>
            <a:ext cx="80931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The processing tomato industry currently has no use for the waste vine post harvest, it is commonly burnt.</a:t>
            </a:r>
          </a:p>
          <a:p>
            <a:endParaRPr lang="en-AU" sz="2400" b="1" dirty="0">
              <a:solidFill>
                <a:schemeClr val="bg1"/>
              </a:solidFill>
            </a:endParaRPr>
          </a:p>
          <a:p>
            <a:r>
              <a:rPr lang="en-AU" sz="2400" b="1" dirty="0" smtClean="0">
                <a:solidFill>
                  <a:schemeClr val="bg1"/>
                </a:solidFill>
              </a:rPr>
              <a:t>This project represents a proactive attempt to facilitate regional economic growth satisfying each of the key research themes of the Horticulture Innovation Fund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1. Innovative Production Systems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2. Managing Seasonal Variability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3. Improving Quality to Meet Consumer needs/ preferences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4. Accessing or maintaining export markets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5. Supporting Industry Transition</a:t>
            </a:r>
          </a:p>
          <a:p>
            <a:endParaRPr lang="en-AU" b="1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91396"/>
            <a:ext cx="806489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97418"/>
            <a:ext cx="1134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Investigating alternative paths to Industry growth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22058"/>
            <a:ext cx="2402005" cy="166138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56" y="996287"/>
            <a:ext cx="3956144" cy="5274860"/>
          </a:xfrm>
        </p:spPr>
      </p:pic>
    </p:spTree>
    <p:extLst>
      <p:ext uri="{BB962C8B-B14F-4D97-AF65-F5344CB8AC3E}">
        <p14:creationId xmlns:p14="http://schemas.microsoft.com/office/powerpoint/2010/main" val="18346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8795"/>
            <a:ext cx="1134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Technical Testing Facilities</a:t>
            </a:r>
            <a:endParaRPr lang="en-AU" sz="28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95862"/>
            <a:ext cx="806489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601" y="996287"/>
            <a:ext cx="114504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The funding provided by the Horticulture Innovation Fund, in conjunction with both financial and in kind contributions from AD&amp;VR Henry as industry growers, facilitated extensive technical testing that will accelerate the materials progress toward commercialisation. </a:t>
            </a:r>
            <a:endParaRPr lang="en-AU" sz="2400" b="1" dirty="0">
              <a:solidFill>
                <a:schemeClr val="bg1"/>
              </a:solidFill>
            </a:endParaRPr>
          </a:p>
          <a:p>
            <a:endParaRPr lang="en-AU" sz="2400" b="1" dirty="0" smtClean="0">
              <a:solidFill>
                <a:schemeClr val="bg1"/>
              </a:solidFill>
            </a:endParaRPr>
          </a:p>
          <a:p>
            <a:r>
              <a:rPr lang="en-AU" sz="2400" b="1" dirty="0" smtClean="0">
                <a:solidFill>
                  <a:schemeClr val="bg1"/>
                </a:solidFill>
              </a:rPr>
              <a:t>Testing was carried out by both private and government research organisations on a “fee for service basis”. All testing took place within the state of Victoria.</a:t>
            </a:r>
            <a:endParaRPr lang="en-AU" b="1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499"/>
            <a:ext cx="2505501" cy="2505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01" y="5850386"/>
            <a:ext cx="4974953" cy="1007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48" y="4842772"/>
            <a:ext cx="3100351" cy="2015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1" y="3826850"/>
            <a:ext cx="2005549" cy="202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55" y="5188370"/>
            <a:ext cx="1611193" cy="1669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0" y="4145289"/>
            <a:ext cx="3031284" cy="17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21415"/>
            <a:ext cx="5181600" cy="3886200"/>
          </a:xfrm>
        </p:spPr>
      </p:pic>
      <p:sp>
        <p:nvSpPr>
          <p:cNvPr id="16" name="TextBox 15"/>
          <p:cNvSpPr txBox="1"/>
          <p:nvPr/>
        </p:nvSpPr>
        <p:spPr>
          <a:xfrm>
            <a:off x="627797" y="141252"/>
            <a:ext cx="1134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Further work Facilitated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742580"/>
            <a:ext cx="73288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The aims of the project extended beyond purely technical testing in line with the aim of commercialisation the following activities were also undertaken:</a:t>
            </a:r>
          </a:p>
          <a:p>
            <a:endParaRPr lang="en-AU" sz="2400" b="1" dirty="0">
              <a:solidFill>
                <a:schemeClr val="bg1"/>
              </a:solidFill>
            </a:endParaRPr>
          </a:p>
          <a:p>
            <a:r>
              <a:rPr lang="en-AU" sz="2400" b="1" dirty="0" smtClean="0">
                <a:solidFill>
                  <a:schemeClr val="bg1"/>
                </a:solidFill>
              </a:rPr>
              <a:t>1. Life Cycle Assessment (LCA) of typical Victorian Processing Tomato Production. Provides an early baseline of the environmental benefits associated with vine collection in terms of carbon emissions from primary </a:t>
            </a:r>
            <a:r>
              <a:rPr lang="en-AU" sz="2400" b="1" dirty="0" smtClean="0">
                <a:solidFill>
                  <a:schemeClr val="bg1"/>
                </a:solidFill>
              </a:rPr>
              <a:t>production</a:t>
            </a:r>
            <a:endParaRPr lang="en-AU" sz="2400" b="1" dirty="0">
              <a:solidFill>
                <a:schemeClr val="bg1"/>
              </a:solidFill>
            </a:endParaRPr>
          </a:p>
          <a:p>
            <a:r>
              <a:rPr lang="en-AU" sz="2400" b="1" dirty="0" smtClean="0">
                <a:solidFill>
                  <a:schemeClr val="bg1"/>
                </a:solidFill>
              </a:rPr>
              <a:t>2. Cost of Production Analysis (COP) of the vines collection. A number of different methods were investigated to produce a sample of collected vine suitable for use in the material, whilst minimising collection costs. Key aim to improve grower returns and the products commercial viability</a:t>
            </a:r>
          </a:p>
          <a:p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8" y="4707614"/>
            <a:ext cx="3102591" cy="21459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95862"/>
            <a:ext cx="806489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815051" y="2738353"/>
            <a:ext cx="0" cy="411964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99061" y="5053237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u="sng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Department Contact</a:t>
            </a:r>
          </a:p>
          <a:p>
            <a:pPr algn="r"/>
            <a:r>
              <a:rPr lang="en-AU" sz="2000" dirty="0" err="1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Melly</a:t>
            </a:r>
            <a:r>
              <a:rPr lang="en-AU" sz="2000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AU" sz="2000" dirty="0" err="1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Pandher</a:t>
            </a:r>
            <a:endParaRPr lang="en-AU" sz="2000" dirty="0" smtClean="0">
              <a:solidFill>
                <a:prstClr val="white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algn="r"/>
            <a:r>
              <a:rPr lang="en-AU" sz="2000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Project Officer Productivity Services (North)</a:t>
            </a:r>
          </a:p>
          <a:p>
            <a:pPr algn="r"/>
            <a:r>
              <a:rPr lang="en-AU" sz="2000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Email- </a:t>
            </a:r>
            <a:r>
              <a:rPr lang="en-AU" sz="2000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Melly.Pandher@ecodev.vic.gov.au</a:t>
            </a:r>
          </a:p>
          <a:p>
            <a:pPr algn="r"/>
            <a:r>
              <a:rPr lang="en-AU" sz="2000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0417 559 134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90" y="457321"/>
            <a:ext cx="4523759" cy="2281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7" y="469692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u="sng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Project Members</a:t>
            </a:r>
          </a:p>
          <a:p>
            <a:pPr algn="r"/>
            <a:r>
              <a:rPr lang="en-AU" sz="2000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Andre </a:t>
            </a: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Henry - B. </a:t>
            </a:r>
            <a:r>
              <a:rPr lang="en-AU" sz="2000" dirty="0" err="1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Env</a:t>
            </a: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AU" sz="2000" dirty="0" err="1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Eng</a:t>
            </a: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(Hons), </a:t>
            </a:r>
            <a:endParaRPr lang="en-AU" sz="2000" dirty="0" smtClean="0">
              <a:solidFill>
                <a:prstClr val="white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algn="r"/>
            <a:r>
              <a:rPr lang="en-AU" sz="2000" dirty="0" smtClean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2018 </a:t>
            </a: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Nuffield Scholar </a:t>
            </a:r>
            <a:b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</a:b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Email- glencoefarms@outlook.com</a:t>
            </a:r>
          </a:p>
          <a:p>
            <a:pPr algn="r"/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0427 640 844</a:t>
            </a:r>
          </a:p>
          <a:p>
            <a:pPr algn="r"/>
            <a:endParaRPr lang="en-AU" sz="2000" dirty="0">
              <a:solidFill>
                <a:prstClr val="white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algn="r"/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Jason Henry - B. Mechatronics </a:t>
            </a:r>
            <a:r>
              <a:rPr lang="en-AU" sz="2000" dirty="0" err="1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Eng</a:t>
            </a: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/>
            </a:r>
            <a:b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</a:br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Email- jasonalexhenry@gmail.com</a:t>
            </a:r>
          </a:p>
          <a:p>
            <a:pPr algn="r"/>
            <a:r>
              <a:rPr lang="en-AU" sz="2000" dirty="0">
                <a:solidFill>
                  <a:prstClr val="white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0400 179 904</a:t>
            </a:r>
          </a:p>
          <a:p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901"/>
            <a:ext cx="6210795" cy="1616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942"/>
            <a:ext cx="3102591" cy="21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DJTR Document" ma:contentTypeID="0x010100611F6414DFB111E7BA88F9DF1743E3170087C1084134561B4AB29639043C6B04DB" ma:contentTypeVersion="21" ma:contentTypeDescription="DEDJTR Document" ma:contentTypeScope="" ma:versionID="784213b6d459627eff77d01091accdff">
  <xsd:schema xmlns:xsd="http://www.w3.org/2001/XMLSchema" xmlns:xs="http://www.w3.org/2001/XMLSchema" xmlns:p="http://schemas.microsoft.com/office/2006/metadata/properties" xmlns:ns2="1970f3ff-c7c3-4b73-8f0c-0bc260d159f3" xmlns:ns3="00859dcf-0dab-4099-a5d8-10172deb17e4" xmlns:ns4="dd2f24b0-6a96-4e49-96e5-f74f55a217b4" xmlns:ns5="3a80d322-6e50-4d67-916f-a16c2ec666a5" targetNamespace="http://schemas.microsoft.com/office/2006/metadata/properties" ma:root="true" ma:fieldsID="d2fd69697a237307ab361f87ac3e46a7" ns2:_="" ns3:_="" ns4:_="" ns5:_="">
    <xsd:import namespace="1970f3ff-c7c3-4b73-8f0c-0bc260d159f3"/>
    <xsd:import namespace="00859dcf-0dab-4099-a5d8-10172deb17e4"/>
    <xsd:import namespace="dd2f24b0-6a96-4e49-96e5-f74f55a217b4"/>
    <xsd:import namespace="3a80d322-6e50-4d67-916f-a16c2ec666a5"/>
    <xsd:element name="properties">
      <xsd:complexType>
        <xsd:sequence>
          <xsd:element name="documentManagement">
            <xsd:complexType>
              <xsd:all>
                <xsd:element ref="ns2:g46a9f61d38540a784cfecbd3da27bca" minOccurs="0"/>
                <xsd:element ref="ns3:TaxCatchAll" minOccurs="0"/>
                <xsd:element ref="ns3:TaxCatchAllLabel" minOccurs="0"/>
                <xsd:element ref="ns2:b4605c5f9d584382a57fb8476d85f713" minOccurs="0"/>
                <xsd:element ref="ns2:p31afe295eb448f092f13ab8c2af2c33" minOccurs="0"/>
                <xsd:element ref="ns2:hcae176ec3a54dbeadeeec1b38baec58" minOccurs="0"/>
                <xsd:element ref="ns2:lf5681727d5b4cc1a5c417fcf66e2a7b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0f3ff-c7c3-4b73-8f0c-0bc260d159f3" elementFormDefault="qualified">
    <xsd:import namespace="http://schemas.microsoft.com/office/2006/documentManagement/types"/>
    <xsd:import namespace="http://schemas.microsoft.com/office/infopath/2007/PartnerControls"/>
    <xsd:element name="g46a9f61d38540a784cfecbd3da27bca" ma:index="8" nillable="true" ma:taxonomy="true" ma:internalName="g46a9f61d38540a784cfecbd3da27bca" ma:taxonomyFieldName="DEDJTRGroup" ma:displayName="Group" ma:indexed="true" ma:fieldId="{046a9f61-d385-40a7-84cf-ecbd3da27bca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605c5f9d584382a57fb8476d85f713" ma:index="12" nillable="true" ma:taxonomy="true" ma:internalName="b4605c5f9d584382a57fb8476d85f713" ma:taxonomyFieldName="DEDJTRDivision" ma:displayName="Division" ma:indexed="true" ma:fieldId="{b4605c5f-9d58-4382-a57f-b8476d85f713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1afe295eb448f092f13ab8c2af2c33" ma:index="14" nillable="true" ma:taxonomy="true" ma:internalName="p31afe295eb448f092f13ab8c2af2c33" ma:taxonomyFieldName="DEDJTRBranch" ma:displayName="Branch" ma:indexed="true" ma:fieldId="{931afe29-5eb4-48f0-92f1-3ab8c2af2c33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ae176ec3a54dbeadeeec1b38baec58" ma:index="16" nillable="true" ma:taxonomy="true" ma:internalName="hcae176ec3a54dbeadeeec1b38baec58" ma:taxonomyFieldName="DEDJTRSection" ma:displayName="Section" ma:indexed="true" ma:fieldId="{1cae176e-c3a5-4dbe-adee-ec1b38baec58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5681727d5b4cc1a5c417fcf66e2a7b" ma:index="18" nillable="true" ma:taxonomy="true" ma:internalName="lf5681727d5b4cc1a5c417fcf66e2a7b" ma:taxonomyFieldName="DEDJTRSecurityClassification" ma:displayName="Security Classification" ma:fieldId="{5f568172-7d5b-4cc1-a5c4-17fcf66e2a7b}" ma:sspId="9292314e-c97d-49c1-8ae7-4cb6e1c4f97c" ma:termSetId="e639de15-6b57-4d67-aed9-4113af6bf4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59dcf-0dab-4099-a5d8-10172deb17e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e7cca4a-03a5-41c1-ad59-ec99be61f472}" ma:internalName="TaxCatchAll" ma:showField="CatchAllData" ma:web="00859dcf-0dab-4099-a5d8-10172deb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e7cca4a-03a5-41c1-ad59-ec99be61f472}" ma:internalName="TaxCatchAllLabel" ma:readOnly="true" ma:showField="CatchAllDataLabel" ma:web="00859dcf-0dab-4099-a5d8-10172deb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24b0-6a96-4e49-96e5-f74f55a21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d322-6e50-4d67-916f-a16c2ec666a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605c5f9d584382a57fb8476d85f713 xmlns="1970f3ff-c7c3-4b73-8f0c-0bc260d159f3">
      <Terms xmlns="http://schemas.microsoft.com/office/infopath/2007/PartnerControls"/>
    </b4605c5f9d584382a57fb8476d85f713>
    <lf5681727d5b4cc1a5c417fcf66e2a7b xmlns="1970f3ff-c7c3-4b73-8f0c-0bc260d159f3">
      <Terms xmlns="http://schemas.microsoft.com/office/infopath/2007/PartnerControls"/>
    </lf5681727d5b4cc1a5c417fcf66e2a7b>
    <TaxCatchAll xmlns="00859dcf-0dab-4099-a5d8-10172deb17e4">
      <Value>5</Value>
    </TaxCatchAll>
    <hcae176ec3a54dbeadeeec1b38baec58 xmlns="1970f3ff-c7c3-4b73-8f0c-0bc260d159f3">
      <Terms xmlns="http://schemas.microsoft.com/office/infopath/2007/PartnerControls"/>
    </hcae176ec3a54dbeadeeec1b38baec58>
    <p31afe295eb448f092f13ab8c2af2c33 xmlns="1970f3ff-c7c3-4b73-8f0c-0bc260d159f3">
      <Terms xmlns="http://schemas.microsoft.com/office/infopath/2007/PartnerControls"/>
    </p31afe295eb448f092f13ab8c2af2c33>
    <g46a9f61d38540a784cfecbd3da27bca xmlns="1970f3ff-c7c3-4b73-8f0c-0bc260d159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Agriculture Victoria</TermName>
          <TermId xmlns="http://schemas.microsoft.com/office/infopath/2007/PartnerControls">905d19ed-7aeb-41be-929c-c3612130f933</TermId>
        </TermInfo>
      </Terms>
    </g46a9f61d38540a784cfecbd3da27bca>
  </documentManagement>
</p:properties>
</file>

<file path=customXml/itemProps1.xml><?xml version="1.0" encoding="utf-8"?>
<ds:datastoreItem xmlns:ds="http://schemas.openxmlformats.org/officeDocument/2006/customXml" ds:itemID="{BF1F9159-37B4-4B65-9A26-CAA9F95B4C13}"/>
</file>

<file path=customXml/itemProps2.xml><?xml version="1.0" encoding="utf-8"?>
<ds:datastoreItem xmlns:ds="http://schemas.openxmlformats.org/officeDocument/2006/customXml" ds:itemID="{8131C0AE-147F-4415-AFAC-BF6D61794ABD}"/>
</file>

<file path=customXml/itemProps3.xml><?xml version="1.0" encoding="utf-8"?>
<ds:datastoreItem xmlns:ds="http://schemas.openxmlformats.org/officeDocument/2006/customXml" ds:itemID="{6DA6CE86-B4CF-498A-9458-38850ED37A0E}"/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424</Words>
  <Application>Microsoft Office PowerPoint</Application>
  <PresentationFormat>Custom</PresentationFormat>
  <Paragraphs>38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1_Office Theme</vt:lpstr>
      <vt:lpstr>Office Theme</vt:lpstr>
      <vt:lpstr>2_Office Theme</vt:lpstr>
      <vt:lpstr>5_Office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</dc:creator>
  <cp:lastModifiedBy>Andre89</cp:lastModifiedBy>
  <cp:revision>35</cp:revision>
  <dcterms:created xsi:type="dcterms:W3CDTF">2017-11-14T13:24:35Z</dcterms:created>
  <dcterms:modified xsi:type="dcterms:W3CDTF">2019-08-25T08:32:36Z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DJTRDivision">
    <vt:lpwstr/>
  </property>
  <property fmtid="{D5CDD505-2E9C-101B-9397-08002B2CF9AE}" pid="3" name="ContentTypeId">
    <vt:lpwstr>0x010100611F6414DFB111E7BA88F9DF1743E3170087C1084134561B4AB29639043C6B04DB</vt:lpwstr>
  </property>
  <property fmtid="{D5CDD505-2E9C-101B-9397-08002B2CF9AE}" pid="4" name="DEDJTRSecurityClassification">
    <vt:lpwstr/>
  </property>
  <property fmtid="{D5CDD505-2E9C-101B-9397-08002B2CF9AE}" pid="5" name="DEDJTRBranch">
    <vt:lpwstr/>
  </property>
  <property fmtid="{D5CDD505-2E9C-101B-9397-08002B2CF9AE}" pid="6" name="DEDJTRSection">
    <vt:lpwstr/>
  </property>
  <property fmtid="{D5CDD505-2E9C-101B-9397-08002B2CF9AE}" pid="7" name="DEDJTRGroup">
    <vt:lpwstr>5;#Agriculture Victoria|905d19ed-7aeb-41be-929c-c3612130f933</vt:lpwstr>
  </property>
</Properties>
</file>