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  <p:sldMasterId id="2147483701" r:id="rId2"/>
    <p:sldMasterId id="2147483657" r:id="rId3"/>
    <p:sldMasterId id="2147483665" r:id="rId4"/>
  </p:sldMasterIdLst>
  <p:notesMasterIdLst>
    <p:notesMasterId r:id="rId10"/>
  </p:notesMasterIdLst>
  <p:sldIdLst>
    <p:sldId id="283" r:id="rId5"/>
    <p:sldId id="262" r:id="rId6"/>
    <p:sldId id="284" r:id="rId7"/>
    <p:sldId id="286" r:id="rId8"/>
    <p:sldId id="28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n Goodwin (DJPR)" initials="IG(" lastIdx="1" clrIdx="0">
    <p:extLst>
      <p:ext uri="{19B8F6BF-5375-455C-9EA6-DF929625EA0E}">
        <p15:presenceInfo xmlns:p15="http://schemas.microsoft.com/office/powerpoint/2012/main" userId="S::Ian.Goodwin@agriculture.vic.gov.au::a5e36f94-583f-41de-9c1c-0e9524c44e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7329"/>
    <a:srgbClr val="0071CE"/>
    <a:srgbClr val="00B7BD"/>
    <a:srgbClr val="009CA6"/>
    <a:srgbClr val="3E1961"/>
    <a:srgbClr val="201547"/>
    <a:srgbClr val="642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38" autoAdjust="0"/>
    <p:restoredTop sz="94555" autoAdjust="0"/>
  </p:normalViewPr>
  <p:slideViewPr>
    <p:cSldViewPr snapToGrid="0" snapToObjects="1">
      <p:cViewPr varScale="1">
        <p:scale>
          <a:sx n="53" d="100"/>
          <a:sy n="53" d="100"/>
        </p:scale>
        <p:origin x="1234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50DC0-DF20-3344-88F4-FC6243EEF9F0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850A2-1E31-7A47-8587-B459B9033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3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850A2-1E31-7A47-8587-B459B90338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8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38160" y="1710917"/>
            <a:ext cx="7346952" cy="1737375"/>
          </a:xfrm>
        </p:spPr>
        <p:txBody>
          <a:bodyPr anchor="b" anchorCtr="0">
            <a:normAutofit/>
          </a:bodyPr>
          <a:lstStyle>
            <a:lvl1pPr algn="r"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edit </a:t>
            </a:r>
            <a:br>
              <a:rPr lang="en-AU" dirty="0"/>
            </a:br>
            <a:r>
              <a:rPr lang="en-AU" dirty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158" y="3448292"/>
            <a:ext cx="7346953" cy="1710917"/>
          </a:xfrm>
        </p:spPr>
        <p:txBody>
          <a:bodyPr/>
          <a:lstStyle>
            <a:lvl1pPr marL="0" indent="0" algn="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4DF9FA-32A0-244B-957F-DA70FDB6AF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37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B656081-F568-3340-8128-A3B4411F2966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43B3DD-AA3E-3143-94B4-298FE7DC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4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B656081-F568-3340-8128-A3B4411F2966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43B3DD-AA3E-3143-94B4-298FE7DC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91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B656081-F568-3340-8128-A3B4411F2966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43B3DD-AA3E-3143-94B4-298FE7DC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29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B656081-F568-3340-8128-A3B4411F2966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43B3DD-AA3E-3143-94B4-298FE7DC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08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B656081-F568-3340-8128-A3B4411F2966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43B3DD-AA3E-3143-94B4-298FE7DC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39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B656081-F568-3340-8128-A3B4411F2966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43B3DD-AA3E-3143-94B4-298FE7DC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48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B656081-F568-3340-8128-A3B4411F2966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43B3DD-AA3E-3143-94B4-298FE7DC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33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B656081-F568-3340-8128-A3B4411F2966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43B3DD-AA3E-3143-94B4-298FE7DC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5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95092" y="1963553"/>
            <a:ext cx="3868340" cy="541521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4C732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95092" y="2562825"/>
            <a:ext cx="3868340" cy="3221957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63553"/>
            <a:ext cx="3887391" cy="5415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4C732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62825"/>
            <a:ext cx="3887391" cy="3221957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9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6E8824-97DA-FF4B-9D97-0C53A017F3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D3FB92-F3F4-417C-B27A-B81D1CE7BB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 flipV="1">
            <a:off x="414551" y="3285767"/>
            <a:ext cx="3157681" cy="3986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38160" y="1710917"/>
            <a:ext cx="7346952" cy="1737375"/>
          </a:xfrm>
        </p:spPr>
        <p:txBody>
          <a:bodyPr anchor="b" anchorCtr="0">
            <a:normAutofit/>
          </a:bodyPr>
          <a:lstStyle>
            <a:lvl1pPr algn="r"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edit </a:t>
            </a:r>
            <a:br>
              <a:rPr lang="en-AU" dirty="0"/>
            </a:br>
            <a:r>
              <a:rPr lang="en-AU" dirty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158" y="3448292"/>
            <a:ext cx="7346953" cy="1710917"/>
          </a:xfrm>
        </p:spPr>
        <p:txBody>
          <a:bodyPr/>
          <a:lstStyle>
            <a:lvl1pPr marL="0" indent="0" algn="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321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73179"/>
            <a:ext cx="4038600" cy="403267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3179"/>
            <a:ext cx="4038600" cy="403267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9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77220" y="6356350"/>
            <a:ext cx="155568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01547"/>
                </a:solidFill>
              </a:defRPr>
            </a:lvl1pPr>
          </a:lstStyle>
          <a:p>
            <a:fld id="{B4716298-E12B-0E44-90E2-5B2DF61A81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6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6808" y="1600200"/>
            <a:ext cx="6549992" cy="4379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77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11204" y="2242686"/>
            <a:ext cx="82296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FE2FD8-51E5-9E42-8BB8-B964083C28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6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>
            <a:extLst>
              <a:ext uri="{FF2B5EF4-FFF2-40B4-BE49-F238E27FC236}">
                <a16:creationId xmlns:a16="http://schemas.microsoft.com/office/drawing/2014/main" id="{EFECB1EA-326E-4C4D-A0CF-4DA2D1704E6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8" b="8019"/>
          <a:stretch/>
        </p:blipFill>
        <p:spPr bwMode="auto">
          <a:xfrm flipH="1">
            <a:off x="3867912" y="3750766"/>
            <a:ext cx="5276088" cy="310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20AEEA-971F-4045-BA53-450DD128F2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20932" y="953382"/>
            <a:ext cx="82296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8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C7329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53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C7329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0564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0564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109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B656081-F568-3340-8128-A3B4411F2966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43B3DD-AA3E-3143-94B4-298FE7DC23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38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B656081-F568-3340-8128-A3B4411F2966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43B3DD-AA3E-3143-94B4-298FE7DC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3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B656081-F568-3340-8128-A3B4411F2966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43B3DD-AA3E-3143-94B4-298FE7DC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3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2762"/>
            <a:ext cx="8229600" cy="974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6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BF8149-9344-C245-AC16-8836853E920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6" r:id="rId2"/>
    <p:sldLayoutId id="2147483698" r:id="rId3"/>
    <p:sldLayoutId id="2147483699" r:id="rId4"/>
    <p:sldLayoutId id="2147483650" r:id="rId5"/>
    <p:sldLayoutId id="2147483652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4C732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55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C58B66-B0DC-8048-83A2-8F0124E2996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4754"/>
            <a:ext cx="82296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67301"/>
            <a:ext cx="8229600" cy="4112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28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00" r:id="rId2"/>
    <p:sldLayoutId id="2147483664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8F5B06-2504-9048-98C5-23B47A3CCC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8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F0727744-915E-4C70-8C33-E14B795BB04D}"/>
              </a:ext>
            </a:extLst>
          </p:cNvPr>
          <p:cNvSpPr txBox="1">
            <a:spLocks/>
          </p:cNvSpPr>
          <p:nvPr/>
        </p:nvSpPr>
        <p:spPr>
          <a:xfrm>
            <a:off x="2869660" y="642024"/>
            <a:ext cx="6114286" cy="1828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b"/>
            <a:r>
              <a:rPr lang="en-GB" sz="3200" dirty="0">
                <a:solidFill>
                  <a:srgbClr val="4C7329"/>
                </a:solidFill>
              </a:rPr>
              <a:t>Evaluation of a portable impact probe for rapid assessments of flesh firmness in peaches and nectarines</a:t>
            </a:r>
            <a:endParaRPr lang="en-US" sz="3200" dirty="0">
              <a:solidFill>
                <a:srgbClr val="4C7329"/>
              </a:solidFill>
            </a:endParaRPr>
          </a:p>
        </p:txBody>
      </p:sp>
      <p:sp>
        <p:nvSpPr>
          <p:cNvPr id="5" name="Subtitle 11">
            <a:extLst>
              <a:ext uri="{FF2B5EF4-FFF2-40B4-BE49-F238E27FC236}">
                <a16:creationId xmlns:a16="http://schemas.microsoft.com/office/drawing/2014/main" id="{E14CFC89-C3F6-42DB-86D5-940E41790F1F}"/>
              </a:ext>
            </a:extLst>
          </p:cNvPr>
          <p:cNvSpPr txBox="1">
            <a:spLocks/>
          </p:cNvSpPr>
          <p:nvPr/>
        </p:nvSpPr>
        <p:spPr>
          <a:xfrm>
            <a:off x="3233994" y="2626467"/>
            <a:ext cx="5910006" cy="94713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AU" sz="1400" dirty="0">
                <a:solidFill>
                  <a:srgbClr val="4C7329"/>
                </a:solidFill>
              </a:rPr>
              <a:t>A. Scalisi</a:t>
            </a:r>
            <a:r>
              <a:rPr lang="en-AU" sz="1400" baseline="30000" dirty="0">
                <a:solidFill>
                  <a:srgbClr val="4C7329"/>
                </a:solidFill>
              </a:rPr>
              <a:t>1,a</a:t>
            </a:r>
            <a:r>
              <a:rPr lang="en-AU" sz="1400" dirty="0">
                <a:solidFill>
                  <a:srgbClr val="4C7329"/>
                </a:solidFill>
              </a:rPr>
              <a:t>, </a:t>
            </a:r>
            <a:r>
              <a:rPr lang="en-AU" sz="1400" u="sng" dirty="0">
                <a:solidFill>
                  <a:srgbClr val="4C7329"/>
                </a:solidFill>
              </a:rPr>
              <a:t>M.G. O’Connell</a:t>
            </a:r>
            <a:r>
              <a:rPr lang="en-AU" sz="1400" baseline="30000" dirty="0">
                <a:solidFill>
                  <a:srgbClr val="4C7329"/>
                </a:solidFill>
              </a:rPr>
              <a:t>1,2</a:t>
            </a:r>
            <a:r>
              <a:rPr lang="en-AU" sz="1400" dirty="0">
                <a:solidFill>
                  <a:srgbClr val="4C7329"/>
                </a:solidFill>
              </a:rPr>
              <a:t>, A. McGlone</a:t>
            </a:r>
            <a:r>
              <a:rPr lang="en-AU" sz="1400" baseline="30000" dirty="0">
                <a:solidFill>
                  <a:srgbClr val="4C7329"/>
                </a:solidFill>
              </a:rPr>
              <a:t>3</a:t>
            </a:r>
            <a:r>
              <a:rPr lang="en-AU" sz="1400" dirty="0">
                <a:solidFill>
                  <a:srgbClr val="4C7329"/>
                </a:solidFill>
              </a:rPr>
              <a:t>, S. Langdon-Arms</a:t>
            </a:r>
            <a:r>
              <a:rPr lang="en-AU" sz="1400" baseline="30000" dirty="0">
                <a:solidFill>
                  <a:srgbClr val="4C7329"/>
                </a:solidFill>
              </a:rPr>
              <a:t>3</a:t>
            </a:r>
          </a:p>
          <a:p>
            <a:pPr marL="0" indent="0" algn="r">
              <a:spcBef>
                <a:spcPts val="0"/>
              </a:spcBef>
              <a:buNone/>
            </a:pPr>
            <a:endParaRPr lang="en-AU" sz="1100" baseline="30000" dirty="0">
              <a:solidFill>
                <a:srgbClr val="4C7329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n-AU" sz="1050" baseline="30000" dirty="0">
                <a:solidFill>
                  <a:srgbClr val="4C7329"/>
                </a:solidFill>
              </a:rPr>
              <a:t>1</a:t>
            </a:r>
            <a:r>
              <a:rPr lang="en-AU" sz="1050" dirty="0">
                <a:solidFill>
                  <a:srgbClr val="4C7329"/>
                </a:solidFill>
              </a:rPr>
              <a:t>Agriculture Victoria, Tatura, Victoria, Australia;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AU" sz="1050" baseline="30000" dirty="0">
                <a:solidFill>
                  <a:srgbClr val="4C7329"/>
                </a:solidFill>
              </a:rPr>
              <a:t>2</a:t>
            </a:r>
            <a:r>
              <a:rPr lang="en-AU" sz="1050" dirty="0">
                <a:solidFill>
                  <a:srgbClr val="4C7329"/>
                </a:solidFill>
              </a:rPr>
              <a:t>Centre for Agricultural Innovation, The University of Melbourne, Australia;</a:t>
            </a:r>
            <a:endParaRPr lang="en-AU" sz="1050" baseline="30000" dirty="0">
              <a:solidFill>
                <a:srgbClr val="4C7329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n-AU" sz="1050" baseline="30000" dirty="0">
                <a:solidFill>
                  <a:srgbClr val="4C7329"/>
                </a:solidFill>
              </a:rPr>
              <a:t>3</a:t>
            </a:r>
            <a:r>
              <a:rPr lang="en-AU" sz="1050" dirty="0">
                <a:solidFill>
                  <a:srgbClr val="4C7329"/>
                </a:solidFill>
              </a:rPr>
              <a:t>The New Zealand Institute for Plant and Food Research Limited, Hamilton, New Zealand.</a:t>
            </a:r>
          </a:p>
          <a:p>
            <a:pPr algn="r">
              <a:buAutoNum type="alphaUcPeriod"/>
            </a:pPr>
            <a:endParaRPr lang="en-AU" sz="1400" dirty="0">
              <a:solidFill>
                <a:srgbClr val="4C7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24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67" y="502880"/>
            <a:ext cx="4142857" cy="503169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and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43" y="1609101"/>
            <a:ext cx="3496471" cy="3690884"/>
          </a:xfrm>
        </p:spPr>
        <p:txBody>
          <a:bodyPr>
            <a:normAutofit/>
          </a:bodyPr>
          <a:lstStyle/>
          <a:p>
            <a:r>
              <a:rPr lang="en-US" sz="1300" dirty="0"/>
              <a:t>Flesh firmness (FF) is a measure of fruit maturity and quality in stone fruit</a:t>
            </a:r>
          </a:p>
          <a:p>
            <a:r>
              <a:rPr lang="en-US" sz="1300" dirty="0"/>
              <a:t>Portable non-destructive devices for rapid maturity assessment are sought after by the horticultural industries for in situ and post-harvest use</a:t>
            </a:r>
          </a:p>
          <a:p>
            <a:r>
              <a:rPr lang="en-US" sz="1300" dirty="0"/>
              <a:t>New handheld instruments provide the opportunity to collect large volumes of data via smartphones and wireless communication (Bluetooth/</a:t>
            </a:r>
            <a:r>
              <a:rPr lang="en-US" sz="1300" dirty="0" err="1"/>
              <a:t>WiFi</a:t>
            </a:r>
            <a:r>
              <a:rPr lang="en-US" sz="1300" dirty="0"/>
              <a:t>)</a:t>
            </a:r>
          </a:p>
          <a:p>
            <a:pPr marL="0" indent="0">
              <a:buNone/>
            </a:pPr>
            <a:endParaRPr lang="en-US" sz="1300" b="1" dirty="0"/>
          </a:p>
          <a:p>
            <a:pPr marL="0" indent="0" algn="ctr">
              <a:buNone/>
            </a:pPr>
            <a:r>
              <a:rPr lang="en-US" sz="1300" b="1" dirty="0"/>
              <a:t>Aim of the study</a:t>
            </a:r>
          </a:p>
          <a:p>
            <a:pPr marL="0" indent="0">
              <a:buNone/>
            </a:pPr>
            <a:r>
              <a:rPr lang="en-US" sz="1300" dirty="0"/>
              <a:t>Evaluate the suitability of a portable Bluetooth impact probe prototype for rapid flesh firmness assessments in peaches and nectarines. </a:t>
            </a:r>
          </a:p>
        </p:txBody>
      </p:sp>
      <p:pic>
        <p:nvPicPr>
          <p:cNvPr id="5" name="Picture 4" descr="A close-up of a fruit&#10;&#10;Description automatically generated with medium confidence">
            <a:extLst>
              <a:ext uri="{FF2B5EF4-FFF2-40B4-BE49-F238E27FC236}">
                <a16:creationId xmlns:a16="http://schemas.microsoft.com/office/drawing/2014/main" id="{0B526C23-A93D-4B78-ABAC-933F6B4039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534" y="5371442"/>
            <a:ext cx="1063828" cy="10638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0ED805-D676-4418-96AD-08AEDA81F4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5" b="89969" l="4833" r="44833">
                        <a14:foregroundMark x1="44833" y1="48433" x2="44833" y2="48433"/>
                      </a14:backgroundRemoval>
                    </a14:imgEffect>
                  </a14:imgLayer>
                </a14:imgProps>
              </a:ext>
            </a:extLst>
          </a:blip>
          <a:srcRect r="50928"/>
          <a:stretch/>
        </p:blipFill>
        <p:spPr>
          <a:xfrm>
            <a:off x="2169495" y="5299985"/>
            <a:ext cx="1113807" cy="1206741"/>
          </a:xfrm>
          <a:prstGeom prst="rect">
            <a:avLst/>
          </a:prstGeom>
        </p:spPr>
      </p:pic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218977D5-7C89-48DA-9F47-1E5F84FBA1D2}"/>
              </a:ext>
            </a:extLst>
          </p:cNvPr>
          <p:cNvSpPr txBox="1">
            <a:spLocks/>
          </p:cNvSpPr>
          <p:nvPr/>
        </p:nvSpPr>
        <p:spPr>
          <a:xfrm>
            <a:off x="370490" y="1158425"/>
            <a:ext cx="3326524" cy="3803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indent="0" algn="ctr">
              <a:spcBef>
                <a:spcPct val="20000"/>
              </a:spcBef>
              <a:buFont typeface="Arial"/>
              <a:buNone/>
              <a:defRPr b="1">
                <a:solidFill>
                  <a:srgbClr val="4C7329"/>
                </a:solidFill>
                <a:latin typeface="Arial"/>
                <a:cs typeface="Arial"/>
              </a:defRPr>
            </a:lvl1pPr>
            <a:lvl2pPr marL="342900" indent="0">
              <a:spcBef>
                <a:spcPct val="20000"/>
              </a:spcBef>
              <a:buFont typeface="Arial"/>
              <a:buNone/>
              <a:defRPr sz="1500" b="1">
                <a:latin typeface="Arial"/>
                <a:cs typeface="Arial"/>
              </a:defRPr>
            </a:lvl2pPr>
            <a:lvl3pPr marL="685800" indent="0">
              <a:spcBef>
                <a:spcPct val="20000"/>
              </a:spcBef>
              <a:buFont typeface="Arial"/>
              <a:buNone/>
              <a:defRPr sz="1350" b="1">
                <a:latin typeface="Arial"/>
                <a:cs typeface="Arial"/>
              </a:defRPr>
            </a:lvl3pPr>
            <a:lvl4pPr marL="1028700" indent="0">
              <a:spcBef>
                <a:spcPct val="20000"/>
              </a:spcBef>
              <a:buFont typeface="Arial"/>
              <a:buNone/>
              <a:defRPr sz="1200" b="1">
                <a:latin typeface="Arial"/>
                <a:cs typeface="Arial"/>
              </a:defRPr>
            </a:lvl4pPr>
            <a:lvl5pPr marL="1371600" indent="0">
              <a:spcBef>
                <a:spcPct val="20000"/>
              </a:spcBef>
              <a:buFont typeface="Arial"/>
              <a:buNone/>
              <a:defRPr sz="1200" b="1">
                <a:latin typeface="Arial"/>
                <a:cs typeface="Arial"/>
              </a:defRPr>
            </a:lvl5pPr>
            <a:lvl6pPr marL="1714500" indent="0">
              <a:spcBef>
                <a:spcPct val="20000"/>
              </a:spcBef>
              <a:buFont typeface="Arial"/>
              <a:buNone/>
              <a:defRPr sz="1200" b="1"/>
            </a:lvl6pPr>
            <a:lvl7pPr marL="2057400" indent="0">
              <a:spcBef>
                <a:spcPct val="20000"/>
              </a:spcBef>
              <a:buFont typeface="Arial"/>
              <a:buNone/>
              <a:defRPr sz="1200" b="1"/>
            </a:lvl7pPr>
            <a:lvl8pPr marL="2400300" indent="0">
              <a:spcBef>
                <a:spcPct val="20000"/>
              </a:spcBef>
              <a:buFont typeface="Arial"/>
              <a:buNone/>
              <a:defRPr sz="1200" b="1"/>
            </a:lvl8pPr>
            <a:lvl9pPr marL="2743200" indent="0">
              <a:spcBef>
                <a:spcPct val="20000"/>
              </a:spcBef>
              <a:buFont typeface="Arial"/>
              <a:buNone/>
              <a:defRPr sz="1200" b="1"/>
            </a:lvl9pPr>
          </a:lstStyle>
          <a:p>
            <a:r>
              <a:rPr lang="en-AU" dirty="0"/>
              <a:t>Background and aim of the study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B524C40C-B4B5-4F64-8566-5D6039796DFA}"/>
              </a:ext>
            </a:extLst>
          </p:cNvPr>
          <p:cNvSpPr txBox="1">
            <a:spLocks/>
          </p:cNvSpPr>
          <p:nvPr/>
        </p:nvSpPr>
        <p:spPr>
          <a:xfrm>
            <a:off x="3910137" y="1174191"/>
            <a:ext cx="1113807" cy="3803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indent="0" algn="ctr">
              <a:spcBef>
                <a:spcPct val="20000"/>
              </a:spcBef>
              <a:buFont typeface="Arial"/>
              <a:buNone/>
              <a:defRPr b="1">
                <a:solidFill>
                  <a:srgbClr val="4C7329"/>
                </a:solidFill>
                <a:latin typeface="Arial"/>
                <a:cs typeface="Arial"/>
              </a:defRPr>
            </a:lvl1pPr>
            <a:lvl2pPr marL="342900" indent="0">
              <a:spcBef>
                <a:spcPct val="20000"/>
              </a:spcBef>
              <a:buFont typeface="Arial"/>
              <a:buNone/>
              <a:defRPr sz="1500" b="1">
                <a:latin typeface="Arial"/>
                <a:cs typeface="Arial"/>
              </a:defRPr>
            </a:lvl2pPr>
            <a:lvl3pPr marL="685800" indent="0">
              <a:spcBef>
                <a:spcPct val="20000"/>
              </a:spcBef>
              <a:buFont typeface="Arial"/>
              <a:buNone/>
              <a:defRPr sz="1350" b="1">
                <a:latin typeface="Arial"/>
                <a:cs typeface="Arial"/>
              </a:defRPr>
            </a:lvl3pPr>
            <a:lvl4pPr marL="1028700" indent="0">
              <a:spcBef>
                <a:spcPct val="20000"/>
              </a:spcBef>
              <a:buFont typeface="Arial"/>
              <a:buNone/>
              <a:defRPr sz="1200" b="1">
                <a:latin typeface="Arial"/>
                <a:cs typeface="Arial"/>
              </a:defRPr>
            </a:lvl4pPr>
            <a:lvl5pPr marL="1371600" indent="0">
              <a:spcBef>
                <a:spcPct val="20000"/>
              </a:spcBef>
              <a:buFont typeface="Arial"/>
              <a:buNone/>
              <a:defRPr sz="1200" b="1">
                <a:latin typeface="Arial"/>
                <a:cs typeface="Arial"/>
              </a:defRPr>
            </a:lvl5pPr>
            <a:lvl6pPr marL="1714500" indent="0">
              <a:spcBef>
                <a:spcPct val="20000"/>
              </a:spcBef>
              <a:buFont typeface="Arial"/>
              <a:buNone/>
              <a:defRPr sz="1200" b="1"/>
            </a:lvl6pPr>
            <a:lvl7pPr marL="2057400" indent="0">
              <a:spcBef>
                <a:spcPct val="20000"/>
              </a:spcBef>
              <a:buFont typeface="Arial"/>
              <a:buNone/>
              <a:defRPr sz="1200" b="1"/>
            </a:lvl7pPr>
            <a:lvl8pPr marL="2400300" indent="0">
              <a:spcBef>
                <a:spcPct val="20000"/>
              </a:spcBef>
              <a:buFont typeface="Arial"/>
              <a:buNone/>
              <a:defRPr sz="1200" b="1"/>
            </a:lvl8pPr>
            <a:lvl9pPr marL="2743200" indent="0">
              <a:spcBef>
                <a:spcPct val="20000"/>
              </a:spcBef>
              <a:buFont typeface="Arial"/>
              <a:buNone/>
              <a:defRPr sz="1200" b="1"/>
            </a:lvl9pPr>
          </a:lstStyle>
          <a:p>
            <a:r>
              <a:rPr lang="en-AU" sz="1500" dirty="0"/>
              <a:t>Methods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84761E5-7557-4320-896B-B3652F39C76D}"/>
              </a:ext>
            </a:extLst>
          </p:cNvPr>
          <p:cNvSpPr txBox="1">
            <a:spLocks/>
          </p:cNvSpPr>
          <p:nvPr/>
        </p:nvSpPr>
        <p:spPr>
          <a:xfrm>
            <a:off x="3903347" y="1612417"/>
            <a:ext cx="4870161" cy="359020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/>
              <a:t>Experiment conducted in 2019/20 on 200 fruit per cultivar</a:t>
            </a:r>
          </a:p>
          <a:p>
            <a:r>
              <a:rPr lang="en-US" sz="1300" b="1" u="sng" dirty="0"/>
              <a:t>Peach</a:t>
            </a:r>
            <a:r>
              <a:rPr lang="en-US" sz="1300" dirty="0"/>
              <a:t> cultivars: 'August Flame', ‘</a:t>
            </a:r>
            <a:r>
              <a:rPr lang="en-US" sz="1300" dirty="0" err="1"/>
              <a:t>O’Henry</a:t>
            </a:r>
            <a:r>
              <a:rPr lang="en-US" sz="1300" dirty="0"/>
              <a:t>', ‘</a:t>
            </a:r>
            <a:r>
              <a:rPr lang="en-US" sz="1300" dirty="0" err="1"/>
              <a:t>Redhaven</a:t>
            </a:r>
            <a:r>
              <a:rPr lang="en-US" sz="1300" dirty="0"/>
              <a:t>’ and 'September Sun’</a:t>
            </a:r>
          </a:p>
          <a:p>
            <a:r>
              <a:rPr lang="en-US" sz="1300" b="1" u="sng" dirty="0"/>
              <a:t>Nectarine</a:t>
            </a:r>
            <a:r>
              <a:rPr lang="en-US" sz="1300" dirty="0"/>
              <a:t> cultivars: ‘August Bright’, 'Autumn Bright' and 'September Bright’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1300" b="1" dirty="0"/>
              <a:t>Reference determination of FF</a:t>
            </a:r>
          </a:p>
          <a:p>
            <a:pPr marL="0" indent="0">
              <a:buNone/>
            </a:pPr>
            <a:r>
              <a:rPr lang="en-US" sz="1300" dirty="0"/>
              <a:t>A penetrometer (FT327, FACCHINI </a:t>
            </a:r>
            <a:r>
              <a:rPr lang="en-US" sz="1300" dirty="0" err="1"/>
              <a:t>srl</a:t>
            </a:r>
            <a:r>
              <a:rPr lang="en-US" sz="1300" dirty="0"/>
              <a:t>, Alfonsine, Italy) equipped with an 8-mm tip.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1300" b="1" dirty="0"/>
              <a:t>Portable impact probe</a:t>
            </a:r>
          </a:p>
          <a:p>
            <a:r>
              <a:rPr lang="en-US" sz="1300" dirty="0"/>
              <a:t>Exerts a known force through a non-penetrating tip.</a:t>
            </a:r>
          </a:p>
          <a:p>
            <a:r>
              <a:rPr lang="en-US" sz="1300" dirty="0"/>
              <a:t>Bluetooth wireless data communication.</a:t>
            </a:r>
          </a:p>
          <a:p>
            <a:r>
              <a:rPr lang="en-US" sz="1300" dirty="0"/>
              <a:t>Device outputs: </a:t>
            </a:r>
          </a:p>
          <a:p>
            <a:pPr lvl="1"/>
            <a:r>
              <a:rPr lang="en-US" sz="900" dirty="0"/>
              <a:t>Peak acceleration (PA) </a:t>
            </a:r>
          </a:p>
          <a:p>
            <a:pPr lvl="1"/>
            <a:r>
              <a:rPr lang="en-US" sz="900" dirty="0"/>
              <a:t>Full width at half maximum </a:t>
            </a:r>
            <a:br>
              <a:rPr lang="en-US" sz="900" dirty="0"/>
            </a:br>
            <a:r>
              <a:rPr lang="en-US" sz="900" dirty="0"/>
              <a:t>(FWHM)</a:t>
            </a:r>
          </a:p>
          <a:p>
            <a:pPr marL="0" indent="0">
              <a:buNone/>
            </a:pPr>
            <a:endParaRPr lang="en-US" sz="1300" dirty="0"/>
          </a:p>
        </p:txBody>
      </p:sp>
      <p:pic>
        <p:nvPicPr>
          <p:cNvPr id="11" name="Picture 10" descr="A picture containing device, wall, indoor, caliper&#10;&#10;Description automatically generated">
            <a:extLst>
              <a:ext uri="{FF2B5EF4-FFF2-40B4-BE49-F238E27FC236}">
                <a16:creationId xmlns:a16="http://schemas.microsoft.com/office/drawing/2014/main" id="{19B7DD75-2C00-4017-94EE-327D91E4AD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769" l="2600" r="95000">
                        <a14:foregroundMark x1="4800" y1="56923" x2="4800" y2="56923"/>
                        <a14:foregroundMark x1="7200" y1="53846" x2="7200" y2="53846"/>
                        <a14:foregroundMark x1="5600" y1="51923" x2="5600" y2="51923"/>
                        <a14:foregroundMark x1="5800" y1="54231" x2="5800" y2="54231"/>
                        <a14:foregroundMark x1="2600" y1="52308" x2="2600" y2="52308"/>
                        <a14:foregroundMark x1="5000" y1="63462" x2="5000" y2="63462"/>
                        <a14:foregroundMark x1="12600" y1="63462" x2="12600" y2="63462"/>
                        <a14:foregroundMark x1="16200" y1="62692" x2="16200" y2="62692"/>
                        <a14:foregroundMark x1="19800" y1="48462" x2="19800" y2="48462"/>
                        <a14:foregroundMark x1="19800" y1="47308" x2="19800" y2="47308"/>
                        <a14:foregroundMark x1="19200" y1="48077" x2="19200" y2="48077"/>
                        <a14:foregroundMark x1="23400" y1="55000" x2="23400" y2="55000"/>
                        <a14:foregroundMark x1="29400" y1="54231" x2="29400" y2="54231"/>
                        <a14:foregroundMark x1="25600" y1="53462" x2="25600" y2="53462"/>
                        <a14:foregroundMark x1="24000" y1="53462" x2="24000" y2="53462"/>
                        <a14:foregroundMark x1="32400" y1="53462" x2="32400" y2="53462"/>
                        <a14:foregroundMark x1="33400" y1="53462" x2="33400" y2="53462"/>
                        <a14:foregroundMark x1="37600" y1="53846" x2="37600" y2="53846"/>
                        <a14:foregroundMark x1="38600" y1="47308" x2="38600" y2="47308"/>
                        <a14:foregroundMark x1="39000" y1="45000" x2="39000" y2="45000"/>
                        <a14:foregroundMark x1="35800" y1="46154" x2="35800" y2="46154"/>
                        <a14:foregroundMark x1="53800" y1="33462" x2="53800" y2="33462"/>
                        <a14:foregroundMark x1="54400" y1="32308" x2="54400" y2="32308"/>
                        <a14:foregroundMark x1="90000" y1="38846" x2="90000" y2="38846"/>
                        <a14:foregroundMark x1="95000" y1="42692" x2="95000" y2="42692"/>
                        <a14:foregroundMark x1="20400" y1="66538" x2="20400" y2="66538"/>
                        <a14:foregroundMark x1="15200" y1="64615" x2="15200" y2="64615"/>
                        <a14:foregroundMark x1="19400" y1="68462" x2="19400" y2="68462"/>
                        <a14:foregroundMark x1="19600" y1="70385" x2="19600" y2="70385"/>
                        <a14:foregroundMark x1="34800" y1="46538" x2="34800" y2="46538"/>
                        <a14:foregroundMark x1="74400" y1="90769" x2="74400" y2="90769"/>
                        <a14:backgroundMark x1="50600" y1="42692" x2="50600" y2="42692"/>
                        <a14:backgroundMark x1="15400" y1="65000" x2="15400" y2="6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7829022" y="2998440"/>
            <a:ext cx="1466362" cy="7625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03057C-8729-46D6-8186-280EE2994EAA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732" y="4658712"/>
            <a:ext cx="2929580" cy="2109150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8EB7BC75-C5DD-4234-BC50-EE84B5C720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8" b="8019"/>
          <a:stretch/>
        </p:blipFill>
        <p:spPr bwMode="auto">
          <a:xfrm flipH="1">
            <a:off x="4240924" y="5538907"/>
            <a:ext cx="1919251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312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4900" y="1710126"/>
            <a:ext cx="3868340" cy="332941"/>
          </a:xfrm>
        </p:spPr>
        <p:txBody>
          <a:bodyPr>
            <a:normAutofit/>
          </a:bodyPr>
          <a:lstStyle/>
          <a:p>
            <a:pPr algn="ctr"/>
            <a:r>
              <a:rPr lang="en-US" sz="1500" dirty="0"/>
              <a:t>PA and FWHM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ACE2E78-BB4B-4E19-A517-634A73B0D6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197" y="1725892"/>
            <a:ext cx="4863703" cy="332941"/>
          </a:xfrm>
        </p:spPr>
        <p:txBody>
          <a:bodyPr>
            <a:normAutofit/>
          </a:bodyPr>
          <a:lstStyle/>
          <a:p>
            <a:pPr algn="ctr"/>
            <a:r>
              <a:rPr lang="en-AU" sz="1500" dirty="0"/>
              <a:t>Maturity indicators in peach and nectarine cultivars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A15C9754-53E8-4BFA-AECE-CC98901C87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559945"/>
              </p:ext>
            </p:extLst>
          </p:nvPr>
        </p:nvGraphicFramePr>
        <p:xfrm>
          <a:off x="769240" y="2074599"/>
          <a:ext cx="3337678" cy="2036064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562946">
                  <a:extLst>
                    <a:ext uri="{9D8B030D-6E8A-4147-A177-3AD203B41FA5}">
                      <a16:colId xmlns:a16="http://schemas.microsoft.com/office/drawing/2014/main" val="407605330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04038298"/>
                    </a:ext>
                  </a:extLst>
                </a:gridCol>
                <a:gridCol w="425669">
                  <a:extLst>
                    <a:ext uri="{9D8B030D-6E8A-4147-A177-3AD203B41FA5}">
                      <a16:colId xmlns:a16="http://schemas.microsoft.com/office/drawing/2014/main" val="2939920217"/>
                    </a:ext>
                  </a:extLst>
                </a:gridCol>
                <a:gridCol w="417786">
                  <a:extLst>
                    <a:ext uri="{9D8B030D-6E8A-4147-A177-3AD203B41FA5}">
                      <a16:colId xmlns:a16="http://schemas.microsoft.com/office/drawing/2014/main" val="1247216707"/>
                    </a:ext>
                  </a:extLst>
                </a:gridCol>
                <a:gridCol w="386255">
                  <a:extLst>
                    <a:ext uri="{9D8B030D-6E8A-4147-A177-3AD203B41FA5}">
                      <a16:colId xmlns:a16="http://schemas.microsoft.com/office/drawing/2014/main" val="313671401"/>
                    </a:ext>
                  </a:extLst>
                </a:gridCol>
                <a:gridCol w="386256">
                  <a:extLst>
                    <a:ext uri="{9D8B030D-6E8A-4147-A177-3AD203B41FA5}">
                      <a16:colId xmlns:a16="http://schemas.microsoft.com/office/drawing/2014/main" val="2893401056"/>
                    </a:ext>
                  </a:extLst>
                </a:gridCol>
                <a:gridCol w="472966">
                  <a:extLst>
                    <a:ext uri="{9D8B030D-6E8A-4147-A177-3AD203B41FA5}">
                      <a16:colId xmlns:a16="http://schemas.microsoft.com/office/drawing/2014/main" val="226411845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>
                          <a:effectLst/>
                        </a:rPr>
                        <a:t>Crop</a:t>
                      </a:r>
                      <a:endParaRPr lang="en-A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 dirty="0">
                          <a:effectLst/>
                        </a:rPr>
                        <a:t>Cultivar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 dirty="0">
                          <a:effectLst/>
                        </a:rPr>
                        <a:t>FF (</a:t>
                      </a:r>
                      <a:r>
                        <a:rPr lang="en-AU" sz="800" dirty="0" err="1">
                          <a:effectLst/>
                        </a:rPr>
                        <a:t>kgf</a:t>
                      </a:r>
                      <a:r>
                        <a:rPr lang="en-AU" sz="800" dirty="0">
                          <a:effectLst/>
                        </a:rPr>
                        <a:t>)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>
                          <a:effectLst/>
                        </a:rPr>
                        <a:t>DMC (%)</a:t>
                      </a:r>
                      <a:endParaRPr lang="en-A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>
                          <a:effectLst/>
                        </a:rPr>
                        <a:t>I</a:t>
                      </a:r>
                      <a:r>
                        <a:rPr lang="en-AU" sz="800" baseline="-25000">
                          <a:effectLst/>
                        </a:rPr>
                        <a:t>AD</a:t>
                      </a:r>
                      <a:endParaRPr lang="en-A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 dirty="0">
                          <a:effectLst/>
                        </a:rPr>
                        <a:t>PA (Gs)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 dirty="0">
                          <a:effectLst/>
                        </a:rPr>
                        <a:t>FWHM (</a:t>
                      </a:r>
                      <a:r>
                        <a:rPr lang="en-AU" sz="800" dirty="0" err="1">
                          <a:effectLst/>
                        </a:rPr>
                        <a:t>ms</a:t>
                      </a:r>
                      <a:r>
                        <a:rPr lang="en-AU" sz="800" dirty="0">
                          <a:effectLst/>
                        </a:rPr>
                        <a:t>)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7217328"/>
                  </a:ext>
                </a:extLst>
              </a:tr>
              <a:tr h="19050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 dirty="0">
                          <a:effectLst/>
                        </a:rPr>
                        <a:t>Peach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 dirty="0">
                          <a:effectLst/>
                        </a:rPr>
                        <a:t>'August Flame'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>
                          <a:effectLst/>
                        </a:rPr>
                        <a:t>6.88 (1.79)</a:t>
                      </a:r>
                      <a:endParaRPr lang="en-A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>
                          <a:effectLst/>
                        </a:rPr>
                        <a:t>13.04 (1.95)</a:t>
                      </a:r>
                      <a:endParaRPr lang="en-A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>
                          <a:effectLst/>
                        </a:rPr>
                        <a:t>1.07 (0.43)</a:t>
                      </a:r>
                      <a:endParaRPr lang="en-A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>
                          <a:effectLst/>
                        </a:rPr>
                        <a:t>31.1 (3.12)</a:t>
                      </a:r>
                      <a:endParaRPr lang="en-A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 dirty="0">
                          <a:effectLst/>
                        </a:rPr>
                        <a:t>1.83 (0.20)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684821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>
                          <a:effectLst/>
                        </a:rPr>
                        <a:t>'O'Henry'</a:t>
                      </a:r>
                      <a:endParaRPr lang="en-A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 dirty="0">
                          <a:effectLst/>
                        </a:rPr>
                        <a:t>5.93 (2.09)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>
                          <a:effectLst/>
                        </a:rPr>
                        <a:t>15.02 (2.06)</a:t>
                      </a:r>
                      <a:endParaRPr lang="en-A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 dirty="0">
                          <a:effectLst/>
                        </a:rPr>
                        <a:t>0.88 (0.53)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>
                          <a:effectLst/>
                        </a:rPr>
                        <a:t>32.49 (2.90)</a:t>
                      </a:r>
                      <a:endParaRPr lang="en-A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 dirty="0">
                          <a:effectLst/>
                        </a:rPr>
                        <a:t>1.75 (0.15)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977121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>
                          <a:effectLst/>
                        </a:rPr>
                        <a:t>'Redhaven'</a:t>
                      </a:r>
                      <a:endParaRPr lang="en-A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>
                          <a:effectLst/>
                        </a:rPr>
                        <a:t>2.34 (1.52)</a:t>
                      </a:r>
                      <a:endParaRPr lang="en-A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 dirty="0">
                          <a:effectLst/>
                        </a:rPr>
                        <a:t>11.59 (1.32)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>
                          <a:effectLst/>
                        </a:rPr>
                        <a:t>0.23 (0.27)</a:t>
                      </a:r>
                      <a:endParaRPr lang="en-A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>
                          <a:effectLst/>
                        </a:rPr>
                        <a:t>23.91 (5.46)</a:t>
                      </a:r>
                      <a:endParaRPr lang="en-A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 dirty="0">
                          <a:effectLst/>
                        </a:rPr>
                        <a:t>2.43 (0.60)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666397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>
                          <a:effectLst/>
                        </a:rPr>
                        <a:t>'September Sun'</a:t>
                      </a:r>
                      <a:endParaRPr lang="en-A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>
                          <a:effectLst/>
                        </a:rPr>
                        <a:t>6.05 (1.71)</a:t>
                      </a:r>
                      <a:endParaRPr lang="en-A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 dirty="0">
                          <a:effectLst/>
                        </a:rPr>
                        <a:t>13.79 (2.21)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 dirty="0">
                          <a:effectLst/>
                        </a:rPr>
                        <a:t>0.91 (0.45)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>
                          <a:effectLst/>
                        </a:rPr>
                        <a:t>32.76 (3.26)</a:t>
                      </a:r>
                      <a:endParaRPr lang="en-A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>
                          <a:effectLst/>
                        </a:rPr>
                        <a:t>1.75 (0.15)</a:t>
                      </a:r>
                      <a:endParaRPr lang="en-A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0485437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>
                          <a:effectLst/>
                        </a:rPr>
                        <a:t>Nectarine</a:t>
                      </a:r>
                      <a:endParaRPr lang="en-A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>
                          <a:effectLst/>
                        </a:rPr>
                        <a:t>'August Bright'</a:t>
                      </a:r>
                      <a:endParaRPr lang="en-A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 dirty="0">
                          <a:effectLst/>
                        </a:rPr>
                        <a:t>4.63 (2.10)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>
                          <a:effectLst/>
                        </a:rPr>
                        <a:t>14.89 (2.36)</a:t>
                      </a:r>
                      <a:endParaRPr lang="en-A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 dirty="0">
                          <a:effectLst/>
                        </a:rPr>
                        <a:t>0.23 (0.15)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 dirty="0">
                          <a:effectLst/>
                        </a:rPr>
                        <a:t>33.02 (4.56)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>
                          <a:effectLst/>
                        </a:rPr>
                        <a:t>1.82 (0.30)</a:t>
                      </a:r>
                      <a:endParaRPr lang="en-A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884278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 dirty="0">
                          <a:effectLst/>
                        </a:rPr>
                        <a:t>'Autumn Bright'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>
                          <a:effectLst/>
                        </a:rPr>
                        <a:t>6.39 (1.48)</a:t>
                      </a:r>
                      <a:endParaRPr lang="en-A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>
                          <a:effectLst/>
                        </a:rPr>
                        <a:t>11.73 (1.73)</a:t>
                      </a:r>
                      <a:endParaRPr lang="en-A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>
                          <a:effectLst/>
                        </a:rPr>
                        <a:t>0.57 (0.37)</a:t>
                      </a:r>
                      <a:endParaRPr lang="en-A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 dirty="0">
                          <a:effectLst/>
                        </a:rPr>
                        <a:t>38.06 (3.53)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>
                          <a:effectLst/>
                        </a:rPr>
                        <a:t>1.61 (0.13)</a:t>
                      </a:r>
                      <a:endParaRPr lang="en-A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893880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 dirty="0">
                          <a:effectLst/>
                        </a:rPr>
                        <a:t>'September Bright'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>
                          <a:effectLst/>
                        </a:rPr>
                        <a:t>4.67 (1.43)</a:t>
                      </a:r>
                      <a:endParaRPr lang="en-A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>
                          <a:effectLst/>
                        </a:rPr>
                        <a:t>14.86 (2.29)</a:t>
                      </a:r>
                      <a:endParaRPr lang="en-A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>
                          <a:effectLst/>
                        </a:rPr>
                        <a:t>0.59 (0.36)</a:t>
                      </a:r>
                      <a:endParaRPr lang="en-A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 dirty="0">
                          <a:effectLst/>
                        </a:rPr>
                        <a:t>34.35 (4.88)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800" dirty="0">
                          <a:effectLst/>
                        </a:rPr>
                        <a:t>1.78 (0.32)</a:t>
                      </a:r>
                      <a:endParaRPr lang="en-A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3504663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E04EB30F-B337-4D3C-A6C6-3285135A1A84}"/>
              </a:ext>
            </a:extLst>
          </p:cNvPr>
          <p:cNvSpPr txBox="1"/>
          <p:nvPr/>
        </p:nvSpPr>
        <p:spPr>
          <a:xfrm>
            <a:off x="684836" y="4097822"/>
            <a:ext cx="3737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900" dirty="0">
                <a:effectLst/>
              </a:rPr>
              <a:t>FF: flesh firmness; DMC: dry matter concentration; I</a:t>
            </a:r>
            <a:r>
              <a:rPr lang="en-AU" sz="900" baseline="-25000" dirty="0">
                <a:effectLst/>
              </a:rPr>
              <a:t>AD</a:t>
            </a:r>
            <a:r>
              <a:rPr lang="en-AU" sz="900" dirty="0">
                <a:effectLst/>
              </a:rPr>
              <a:t>: index of absorbance difference; PA: peak acceleration; FWHM: full width at half maximum.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0D4A36-07BF-4028-9BB5-EF1120C58BC1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5"/>
          <a:stretch/>
        </p:blipFill>
        <p:spPr bwMode="auto">
          <a:xfrm>
            <a:off x="769240" y="4410748"/>
            <a:ext cx="3226764" cy="23124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3A664F30-E6A8-4CE0-AA25-03009D4BD2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9"/>
          <a:stretch/>
        </p:blipFill>
        <p:spPr>
          <a:xfrm>
            <a:off x="4676503" y="2054067"/>
            <a:ext cx="4106737" cy="33024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3D01E4-4D7F-43F5-B063-F7546FA37CD3}"/>
              </a:ext>
            </a:extLst>
          </p:cNvPr>
          <p:cNvSpPr txBox="1"/>
          <p:nvPr/>
        </p:nvSpPr>
        <p:spPr>
          <a:xfrm>
            <a:off x="4206239" y="5408446"/>
            <a:ext cx="48637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PA and FWHM were related to FF by power functions.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predictions of FF using PA had similar errors in all the cultivars, suggesting higher precision of PA than FWHM.</a:t>
            </a:r>
          </a:p>
        </p:txBody>
      </p:sp>
    </p:spTree>
    <p:extLst>
      <p:ext uri="{BB962C8B-B14F-4D97-AF65-F5344CB8AC3E}">
        <p14:creationId xmlns:p14="http://schemas.microsoft.com/office/powerpoint/2010/main" val="2421075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97408-A3F0-4A84-81E1-E893FD5A7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4302" y="1779270"/>
            <a:ext cx="2497732" cy="541521"/>
          </a:xfrm>
        </p:spPr>
        <p:txBody>
          <a:bodyPr/>
          <a:lstStyle/>
          <a:p>
            <a:r>
              <a:rPr lang="en-AU" dirty="0"/>
              <a:t>PA and FWHM vs FF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329DB4-2190-426C-9A21-E80C81094B2E}"/>
              </a:ext>
            </a:extLst>
          </p:cNvPr>
          <p:cNvSpPr txBox="1"/>
          <p:nvPr/>
        </p:nvSpPr>
        <p:spPr>
          <a:xfrm>
            <a:off x="5600700" y="2750869"/>
            <a:ext cx="328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The relationships of PA and FWHM with FF lost accuracy when fruit were more immature (I</a:t>
            </a:r>
            <a:r>
              <a:rPr lang="en-AU" baseline="-25000" dirty="0"/>
              <a:t>AD</a:t>
            </a:r>
            <a:r>
              <a:rPr lang="en-AU" dirty="0"/>
              <a:t> &gt; 0.8).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 was more suitable for measurements in soft fruit and FWHM improved prediction in hard fruit, although prediction was not accurate.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0D1288-0F44-4957-8153-65CD63431EA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" y="1689963"/>
            <a:ext cx="5054600" cy="5078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5601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662FD-77DE-49B5-8119-57EB75B05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Conclusions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23229-E2CB-43F2-A536-F671A349D309}"/>
              </a:ext>
            </a:extLst>
          </p:cNvPr>
          <p:cNvSpPr txBox="1"/>
          <p:nvPr/>
        </p:nvSpPr>
        <p:spPr>
          <a:xfrm>
            <a:off x="139700" y="6079325"/>
            <a:ext cx="6807200" cy="778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050" b="1" dirty="0">
                <a:solidFill>
                  <a:srgbClr val="4C7329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ACKNOWLEDGEMENTS</a:t>
            </a:r>
            <a:endParaRPr lang="en-AU" sz="1100" dirty="0">
              <a:solidFill>
                <a:srgbClr val="4C732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AU" sz="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The experiment was supported by the Tatura </a:t>
            </a:r>
            <a:r>
              <a:rPr lang="en-AU" sz="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SmartFarm</a:t>
            </a:r>
            <a:r>
              <a:rPr lang="en-AU" sz="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stone fruit experimental orchard project (SF17006 </a:t>
            </a:r>
            <a:r>
              <a:rPr lang="en-AU" sz="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Summerfruit</a:t>
            </a:r>
            <a:r>
              <a:rPr lang="en-AU" sz="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Orchard – Phase II) funded by </a:t>
            </a:r>
            <a:r>
              <a:rPr lang="en-AU" sz="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Hort</a:t>
            </a:r>
            <a:r>
              <a:rPr lang="en-AU" sz="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Innovation using </a:t>
            </a:r>
            <a:r>
              <a:rPr lang="en-AU" sz="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Summerfruit</a:t>
            </a:r>
            <a:r>
              <a:rPr lang="en-AU" sz="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levy and funds from the Australian Government with co-investment from Agriculture Victoria. We gratefully acknowledge the technical support and assistance of Cameron O’Connell and Laura Phillips.</a:t>
            </a:r>
            <a:endParaRPr lang="en-AU" sz="9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3C38C2-A831-4E36-8539-0B19A4C9C406}"/>
              </a:ext>
            </a:extLst>
          </p:cNvPr>
          <p:cNvSpPr txBox="1"/>
          <p:nvPr/>
        </p:nvSpPr>
        <p:spPr>
          <a:xfrm>
            <a:off x="380999" y="2109007"/>
            <a:ext cx="83058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portable probe was user-friendly, reduced data collection time and avoided fruit sample destruction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Predictions </a:t>
            </a:r>
            <a:r>
              <a:rPr lang="en-US" dirty="0"/>
              <a:t>for p</a:t>
            </a:r>
            <a:r>
              <a:rPr lang="en-US" sz="1800" dirty="0"/>
              <a:t>each and nectarine’s FF were not </a:t>
            </a:r>
            <a:r>
              <a:rPr lang="en-US" dirty="0"/>
              <a:t>affected by</a:t>
            </a:r>
            <a:r>
              <a:rPr lang="en-US" sz="1800" dirty="0"/>
              <a:t> skin characteristics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prediction of FF was best in softer fruit, suggesting suitability in the post-harvest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Future studies could focus on the application to softer fruit crops, such as berries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19101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2052</TotalTime>
  <Words>677</Words>
  <Application>Microsoft Office PowerPoint</Application>
  <PresentationFormat>On-screen Show (4:3)</PresentationFormat>
  <Paragraphs>100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Times New Roman</vt:lpstr>
      <vt:lpstr>Office Theme</vt:lpstr>
      <vt:lpstr>Custom Design</vt:lpstr>
      <vt:lpstr>1_Office Theme</vt:lpstr>
      <vt:lpstr>2_Office Theme</vt:lpstr>
      <vt:lpstr>PowerPoint Presentation</vt:lpstr>
      <vt:lpstr>Introduction and methods</vt:lpstr>
      <vt:lpstr>Results</vt:lpstr>
      <vt:lpstr>Results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Pink</dc:creator>
  <cp:lastModifiedBy>mark hincksman</cp:lastModifiedBy>
  <cp:revision>89</cp:revision>
  <cp:lastPrinted>2021-06-10T00:04:58Z</cp:lastPrinted>
  <dcterms:created xsi:type="dcterms:W3CDTF">2015-10-29T00:41:52Z</dcterms:created>
  <dcterms:modified xsi:type="dcterms:W3CDTF">2021-06-10T00:07:50Z</dcterms:modified>
</cp:coreProperties>
</file>