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  <p:sldMasterId id="2147483736" r:id="rId6"/>
  </p:sldMasterIdLst>
  <p:sldIdLst>
    <p:sldId id="268" r:id="rId7"/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68651B-4593-4391-887E-27F4B1532499}" v="3" dt="2020-12-07T00:57:18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21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A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11760" y="292680"/>
            <a:ext cx="8520120" cy="2654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A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A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7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11760" y="292680"/>
            <a:ext cx="8520120" cy="2654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A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A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4703760"/>
            <a:ext cx="9143640" cy="461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2"/>
          <p:cNvSpPr>
            <a:spLocks noGrp="1"/>
          </p:cNvSpPr>
          <p:nvPr>
            <p:ph type="title"/>
          </p:nvPr>
        </p:nvSpPr>
        <p:spPr>
          <a:xfrm>
            <a:off x="311760" y="2579400"/>
            <a:ext cx="8520120" cy="792360"/>
          </a:xfrm>
          <a:prstGeom prst="rect">
            <a:avLst/>
          </a:prstGeom>
        </p:spPr>
        <p:txBody>
          <a:bodyPr tIns="91440" bIns="91440" anchor="b"/>
          <a:lstStyle/>
          <a:p>
            <a:r>
              <a:rPr lang="en-AU" sz="36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015400" y="473940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D656485E-BF7E-42FE-B0B2-0243C72BD1BC}" type="slidenum">
              <a:rPr lang="en-AU" sz="1000" b="0" strike="noStrike" spc="-1">
                <a:solidFill>
                  <a:srgbClr val="000000"/>
                </a:solidFill>
                <a:latin typeface="Arial"/>
                <a:ea typeface="Arial"/>
              </a:rPr>
              <a:t>‹#›</a:t>
            </a:fld>
            <a:endParaRPr lang="en-AU" sz="1000" b="0" strike="noStrike" spc="-1">
              <a:latin typeface="Times New Roman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152280" y="4790880"/>
            <a:ext cx="4557600" cy="34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1100" b="0" strike="noStrike" spc="-1">
                <a:solidFill>
                  <a:srgbClr val="000000"/>
                </a:solidFill>
                <a:latin typeface="PT Sans"/>
                <a:ea typeface="PT Sans"/>
              </a:rPr>
              <a:t>INSTRUMENTS &amp; DATA TOOLS</a:t>
            </a:r>
            <a:endParaRPr lang="en-AU" sz="1100" b="0" strike="noStrike" spc="-1">
              <a:latin typeface="Arial"/>
            </a:endParaRPr>
          </a:p>
        </p:txBody>
      </p:sp>
      <p:pic>
        <p:nvPicPr>
          <p:cNvPr id="4" name="Google Shape;15;p2"/>
          <p:cNvPicPr/>
          <p:nvPr/>
        </p:nvPicPr>
        <p:blipFill>
          <a:blip r:embed="rId14"/>
          <a:srcRect r="55972"/>
          <a:stretch/>
        </p:blipFill>
        <p:spPr>
          <a:xfrm>
            <a:off x="575640" y="599400"/>
            <a:ext cx="1260000" cy="1253520"/>
          </a:xfrm>
          <a:prstGeom prst="rect">
            <a:avLst/>
          </a:prstGeom>
          <a:ln>
            <a:noFill/>
          </a:ln>
        </p:spPr>
      </p:pic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4703760"/>
            <a:ext cx="9143640" cy="461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572400"/>
          </a:xfrm>
          <a:prstGeom prst="rect">
            <a:avLst/>
          </a:prstGeom>
        </p:spPr>
        <p:txBody>
          <a:bodyPr tIns="91440" bIns="91440"/>
          <a:lstStyle/>
          <a:p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sldNum"/>
          </p:nvPr>
        </p:nvSpPr>
        <p:spPr>
          <a:xfrm>
            <a:off x="8167680" y="473940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3A7CAC7E-61B4-4A51-931F-C8DCAED87998}" type="slidenum">
              <a:rPr lang="en-AU" sz="1000" b="0" strike="noStrike" spc="-1">
                <a:solidFill>
                  <a:srgbClr val="000000"/>
                </a:solidFill>
                <a:latin typeface="Arial"/>
                <a:ea typeface="Arial"/>
              </a:rPr>
              <a:t>‹#›</a:t>
            </a:fld>
            <a:endParaRPr lang="en-AU" sz="1000" b="0" strike="noStrike" spc="-1">
              <a:latin typeface="Times New Roman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-7920" y="4706280"/>
            <a:ext cx="9151560" cy="490320"/>
          </a:xfrm>
          <a:prstGeom prst="rect">
            <a:avLst/>
          </a:prstGeom>
          <a:solidFill>
            <a:srgbClr val="13378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5"/>
          <p:cNvSpPr/>
          <p:nvPr/>
        </p:nvSpPr>
        <p:spPr>
          <a:xfrm>
            <a:off x="152280" y="4790880"/>
            <a:ext cx="4557600" cy="34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1100" b="1" strike="noStrike" spc="-1">
                <a:solidFill>
                  <a:srgbClr val="FFFFFF"/>
                </a:solidFill>
                <a:latin typeface="PT Sans"/>
                <a:ea typeface="PT Sans"/>
              </a:rPr>
              <a:t>Ⓒ</a:t>
            </a:r>
            <a:r>
              <a:rPr lang="en-AU" sz="1100" b="0" strike="noStrike" spc="-1">
                <a:solidFill>
                  <a:srgbClr val="FFFFFF"/>
                </a:solidFill>
                <a:latin typeface="PT Sans"/>
                <a:ea typeface="PT Sans"/>
              </a:rPr>
              <a:t> INSTRUMENTS &amp; DATA TOOLS</a:t>
            </a:r>
            <a:endParaRPr lang="en-AU" sz="1100" b="0" strike="noStrike" spc="-1">
              <a:latin typeface="Arial"/>
            </a:endParaRPr>
          </a:p>
        </p:txBody>
      </p:sp>
      <p:pic>
        <p:nvPicPr>
          <p:cNvPr id="47" name="Google Shape;21;p3"/>
          <p:cNvPicPr/>
          <p:nvPr/>
        </p:nvPicPr>
        <p:blipFill>
          <a:blip r:embed="rId14"/>
          <a:stretch/>
        </p:blipFill>
        <p:spPr>
          <a:xfrm>
            <a:off x="7546680" y="182880"/>
            <a:ext cx="1418760" cy="621360"/>
          </a:xfrm>
          <a:prstGeom prst="rect">
            <a:avLst/>
          </a:prstGeom>
          <a:ln>
            <a:noFill/>
          </a:ln>
        </p:spPr>
      </p:pic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AU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9141714" cy="51435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519634" y="-2314"/>
            <a:ext cx="994583" cy="448202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135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7829442" y="4629151"/>
            <a:ext cx="1111577" cy="509522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135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5983014" y="3897883"/>
            <a:ext cx="3158700" cy="1245617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8137" y="11383"/>
            <a:ext cx="1649213" cy="2498441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6457950" y="2457451"/>
            <a:ext cx="2646945" cy="268604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sz="135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675" kern="1200" cap="all" spc="15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675" kern="1200" cap="all" spc="15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9500" y="4767263"/>
            <a:ext cx="10858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675" kern="1200" cap="all" spc="15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1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hin.com.au/networks/profitable-stonefruit-research/da-software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3446AE-3050-4C88-A1AE-87F7E00129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r="-1" b="15725"/>
          <a:stretch/>
        </p:blipFill>
        <p:spPr>
          <a:xfrm>
            <a:off x="2301" y="1039"/>
            <a:ext cx="9141699" cy="514246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DFA9E58-44C9-46AA-B7D0-E5489818B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DA-meter software development</a:t>
            </a:r>
            <a:endParaRPr lang="en-AU" sz="30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E83D6E-8BC6-4153-BE84-4740E3B20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86" y="1421173"/>
            <a:ext cx="7886700" cy="3263504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chemeClr val="bg1"/>
                </a:solidFill>
              </a:rPr>
              <a:t>Partners: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bg1"/>
                </a:solidFill>
              </a:rPr>
              <a:t>Agriculture Victoria Research</a:t>
            </a:r>
          </a:p>
          <a:p>
            <a:pPr marL="0" indent="0">
              <a:buNone/>
            </a:pPr>
            <a:r>
              <a:rPr lang="en-AU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Helv"/>
              </a:rPr>
              <a:t>Instrument and Data Tools (ID Tools) Pty Ltd </a:t>
            </a:r>
          </a:p>
          <a:p>
            <a:pPr marL="0" indent="0">
              <a:buNone/>
            </a:pPr>
            <a:r>
              <a:rPr lang="en-AU" sz="2400" b="1" dirty="0">
                <a:solidFill>
                  <a:schemeClr val="bg1"/>
                </a:solidFill>
              </a:rPr>
              <a:t>Summerfruit Australia Ltd</a:t>
            </a:r>
          </a:p>
        </p:txBody>
      </p:sp>
      <p:pic>
        <p:nvPicPr>
          <p:cNvPr id="7" name="Google Shape;56;p8">
            <a:extLst>
              <a:ext uri="{FF2B5EF4-FFF2-40B4-BE49-F238E27FC236}">
                <a16:creationId xmlns:a16="http://schemas.microsoft.com/office/drawing/2014/main" id="{3CB62000-EF7D-42E3-A549-38DBAECF05B1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808304" y="3645222"/>
            <a:ext cx="1761259" cy="74183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5" name="Picture 54" descr="Logo">
            <a:extLst>
              <a:ext uri="{FF2B5EF4-FFF2-40B4-BE49-F238E27FC236}">
                <a16:creationId xmlns:a16="http://schemas.microsoft.com/office/drawing/2014/main" id="{01F2D3CF-06E5-4F72-83AB-4EC0A902EED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361" y="3630974"/>
            <a:ext cx="2486025" cy="741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3E02457A-5868-4FFA-8EDD-D642BC4B6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2" y="3676892"/>
            <a:ext cx="2787435" cy="71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7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31212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Additional pictures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5112000" y="3600000"/>
            <a:ext cx="352800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Comparing DA values across seasons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114" name="Picture 113"/>
          <p:cNvPicPr/>
          <p:nvPr/>
        </p:nvPicPr>
        <p:blipFill>
          <a:blip r:embed="rId2"/>
          <a:stretch/>
        </p:blipFill>
        <p:spPr>
          <a:xfrm>
            <a:off x="360000" y="936000"/>
            <a:ext cx="5042880" cy="3362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31212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Additional pictures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5112000" y="3600000"/>
            <a:ext cx="352800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Comparing DA values between cultivars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117" name="Picture 116"/>
          <p:cNvPicPr/>
          <p:nvPr/>
        </p:nvPicPr>
        <p:blipFill>
          <a:blip r:embed="rId2"/>
          <a:stretch/>
        </p:blipFill>
        <p:spPr>
          <a:xfrm>
            <a:off x="432000" y="865080"/>
            <a:ext cx="5040000" cy="3376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31212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Additional pictures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5184000" y="3091680"/>
            <a:ext cx="352800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Bar chart: comparing average DA value across cultivars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120" name="Picture 119"/>
          <p:cNvPicPr/>
          <p:nvPr/>
        </p:nvPicPr>
        <p:blipFill>
          <a:blip r:embed="rId2"/>
          <a:stretch/>
        </p:blipFill>
        <p:spPr>
          <a:xfrm>
            <a:off x="576000" y="1116000"/>
            <a:ext cx="4576680" cy="302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55;p8"/>
          <p:cNvPicPr/>
          <p:nvPr/>
        </p:nvPicPr>
        <p:blipFill>
          <a:blip r:embed="rId2"/>
          <a:srcRect l="-1241" t="61679" r="1241" b="26249"/>
          <a:stretch/>
        </p:blipFill>
        <p:spPr>
          <a:xfrm>
            <a:off x="1373400" y="3485520"/>
            <a:ext cx="6396840" cy="772200"/>
          </a:xfrm>
          <a:prstGeom prst="rect">
            <a:avLst/>
          </a:prstGeom>
          <a:ln>
            <a:noFill/>
          </a:ln>
        </p:spPr>
      </p:pic>
      <p:pic>
        <p:nvPicPr>
          <p:cNvPr id="122" name="Google Shape;56;p8"/>
          <p:cNvPicPr/>
          <p:nvPr/>
        </p:nvPicPr>
        <p:blipFill>
          <a:blip r:embed="rId3"/>
          <a:stretch/>
        </p:blipFill>
        <p:spPr>
          <a:xfrm>
            <a:off x="2029320" y="1258200"/>
            <a:ext cx="5085000" cy="2227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311760" y="2152800"/>
            <a:ext cx="8520120" cy="121896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AU" sz="3600" b="0" strike="noStrike" spc="-1" dirty="0" err="1">
                <a:solidFill>
                  <a:srgbClr val="CCCCCC"/>
                </a:solidFill>
                <a:latin typeface="Lato"/>
                <a:ea typeface="Lato"/>
              </a:rPr>
              <a:t>DASoftware</a:t>
            </a:r>
            <a:br>
              <a:rPr dirty="0"/>
            </a:br>
            <a:r>
              <a:rPr lang="en-AU" sz="2400" b="0" strike="noStrike" spc="-1" dirty="0">
                <a:solidFill>
                  <a:srgbClr val="CCCCCC"/>
                </a:solidFill>
                <a:latin typeface="Lato"/>
                <a:ea typeface="Lato"/>
              </a:rPr>
              <a:t>User interface for handling DA Meter data</a:t>
            </a:r>
            <a:endParaRPr lang="en-A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353880" y="3372120"/>
            <a:ext cx="8520120" cy="7923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1800" b="0" strike="noStrike" spc="-1">
                <a:solidFill>
                  <a:srgbClr val="FFFFFF"/>
                </a:solidFill>
                <a:latin typeface="PT Sans"/>
                <a:ea typeface="PT Sans"/>
              </a:rPr>
              <a:t>Daniel Pelliccia</a:t>
            </a:r>
            <a:endParaRPr lang="en-AU" sz="1800" b="0" strike="noStrike" spc="-1">
              <a:latin typeface="Arial"/>
            </a:endParaRPr>
          </a:p>
        </p:txBody>
      </p:sp>
      <p:sp>
        <p:nvSpPr>
          <p:cNvPr id="87" name="TextShape 3"/>
          <p:cNvSpPr txBox="1"/>
          <p:nvPr/>
        </p:nvSpPr>
        <p:spPr>
          <a:xfrm>
            <a:off x="2064240" y="919800"/>
            <a:ext cx="3739320" cy="9277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en-AU" sz="2400" b="0" strike="noStrike" spc="-1">
                <a:solidFill>
                  <a:srgbClr val="FFFFFF"/>
                </a:solidFill>
                <a:latin typeface="Raleway"/>
                <a:ea typeface="Raleway"/>
              </a:rPr>
              <a:t>Instruments </a:t>
            </a:r>
            <a:br/>
            <a:r>
              <a:rPr lang="en-AU" sz="2400" b="0" strike="noStrike" spc="-1">
                <a:solidFill>
                  <a:srgbClr val="FFFFFF"/>
                </a:solidFill>
                <a:latin typeface="Raleway"/>
                <a:ea typeface="Raleway"/>
              </a:rPr>
              <a:t>&amp; Data Tools</a:t>
            </a:r>
            <a:endParaRPr lang="en-A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TextShape 4"/>
          <p:cNvSpPr txBox="1"/>
          <p:nvPr/>
        </p:nvSpPr>
        <p:spPr>
          <a:xfrm>
            <a:off x="125280" y="4057920"/>
            <a:ext cx="8520120" cy="5083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r">
              <a:lnSpc>
                <a:spcPct val="100000"/>
              </a:lnSpc>
            </a:pPr>
            <a:r>
              <a:rPr lang="en-AU" sz="1800" b="0" strike="noStrike" spc="-1">
                <a:solidFill>
                  <a:srgbClr val="0066CC"/>
                </a:solidFill>
                <a:latin typeface="Varela Round"/>
                <a:ea typeface="Varela Round"/>
              </a:rPr>
              <a:t>idtools.com.au</a:t>
            </a:r>
            <a:endParaRPr lang="en-AU" sz="1800" b="0" strike="noStrike" spc="-1">
              <a:latin typeface="Arial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3359160" y="4012560"/>
            <a:ext cx="3258360" cy="50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1100" b="0" strike="noStrike" spc="-1">
                <a:solidFill>
                  <a:srgbClr val="FFFFFF"/>
                </a:solidFill>
                <a:latin typeface="Lato"/>
                <a:ea typeface="Lato"/>
              </a:rPr>
              <a:t>Horticulture Innovation Fund GA-F692259482, </a:t>
            </a:r>
            <a:endParaRPr lang="en-AU" sz="11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AU" sz="1100" b="0" strike="noStrike" spc="-1">
                <a:solidFill>
                  <a:srgbClr val="FFFFFF"/>
                </a:solidFill>
                <a:latin typeface="Lato"/>
                <a:ea typeface="Lato"/>
              </a:rPr>
              <a:t>”DA Meter software development”</a:t>
            </a:r>
            <a:endParaRPr lang="en-AU" sz="11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1176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DASoftware: features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Google Shape;36;p5"/>
          <p:cNvPicPr/>
          <p:nvPr/>
        </p:nvPicPr>
        <p:blipFill>
          <a:blip r:embed="rId2"/>
          <a:stretch/>
        </p:blipFill>
        <p:spPr>
          <a:xfrm>
            <a:off x="4569120" y="1257480"/>
            <a:ext cx="3943080" cy="2628720"/>
          </a:xfrm>
          <a:prstGeom prst="rect">
            <a:avLst/>
          </a:prstGeom>
          <a:ln>
            <a:noFill/>
          </a:ln>
        </p:spPr>
      </p:pic>
      <p:sp>
        <p:nvSpPr>
          <p:cNvPr id="92" name="CustomShape 2"/>
          <p:cNvSpPr/>
          <p:nvPr/>
        </p:nvSpPr>
        <p:spPr>
          <a:xfrm>
            <a:off x="311760" y="1127520"/>
            <a:ext cx="4159440" cy="288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Data 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Char char="○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Import DA meter data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Char char="○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Basic stats on the data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Char char="○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Label data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Char char="○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Export to Excel</a:t>
            </a:r>
            <a:endParaRPr lang="en-AU" sz="1400" b="0" strike="noStrike" spc="-1"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Charts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Char char="○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Time charts → trends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Char char="○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Bar charts → comparisons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1176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DASoftware: installation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11760" y="1127520"/>
            <a:ext cx="7286040" cy="288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AutoNum type="arabicParenR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DASoftware can be downloaded as a compressed (zip) folder for Windows OS.</a:t>
            </a:r>
            <a:endParaRPr lang="en-AU" sz="1400" b="0" strike="noStrike" spc="-1"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AutoNum type="arabicParenR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The first time: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AutoNum type="alphaLcParenR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Extract folder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AutoNum type="alphaLcParenR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Run VC_redist.x64.exe</a:t>
            </a:r>
            <a:endParaRPr lang="en-AU" sz="1400" b="0" strike="noStrike" spc="-1">
              <a:latin typeface="Arial"/>
            </a:endParaRPr>
          </a:p>
          <a:p>
            <a:pPr marL="914400" lvl="1" indent="-317160">
              <a:lnSpc>
                <a:spcPct val="150000"/>
              </a:lnSpc>
              <a:buClr>
                <a:srgbClr val="000000"/>
              </a:buClr>
              <a:buFont typeface="Lato"/>
              <a:buAutoNum type="alphaLcParenR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Run DAsoftware.exe</a:t>
            </a:r>
            <a:endParaRPr lang="en-AU" sz="1400" b="0" strike="noStrike" spc="-1"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AutoNum type="arabicParenR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From then on simply run DAsoftware.exe </a:t>
            </a:r>
            <a:endParaRPr lang="en-AU" sz="1400" b="0" strike="noStrike" spc="-1">
              <a:latin typeface="Arial"/>
            </a:endParaRPr>
          </a:p>
          <a:p>
            <a:pPr marL="9144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1176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Download and user’s manual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449640" y="1849680"/>
            <a:ext cx="4785480" cy="144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Software and user’s manual are available for download on the HIN website </a:t>
            </a:r>
            <a:r>
              <a:rPr lang="en-AU" sz="1400" b="0" u="sng" strike="noStrike" spc="-1">
                <a:solidFill>
                  <a:srgbClr val="4DD0E1"/>
                </a:solidFill>
                <a:uFillTx/>
                <a:latin typeface="Lato"/>
                <a:ea typeface="Lato"/>
                <a:hlinkClick r:id="rId2"/>
              </a:rPr>
              <a:t>http://www.hin.com.au/networks/profitable-stonefruit-research/da-software</a:t>
            </a: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 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97" name="Google Shape;50;p7"/>
          <p:cNvPicPr/>
          <p:nvPr/>
        </p:nvPicPr>
        <p:blipFill>
          <a:blip r:embed="rId3"/>
          <a:stretch/>
        </p:blipFill>
        <p:spPr>
          <a:xfrm>
            <a:off x="5958360" y="1105560"/>
            <a:ext cx="2358000" cy="3315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1212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Additional pictures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5112000" y="3816000"/>
            <a:ext cx="352800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Initial screen of the DASoftware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/>
        </p:blipFill>
        <p:spPr>
          <a:xfrm>
            <a:off x="389880" y="1162440"/>
            <a:ext cx="4680000" cy="312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1212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Additional pictures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5112000" y="3600000"/>
            <a:ext cx="352800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DA-meter data loaded from the SD card 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103" name="Picture 102"/>
          <p:cNvPicPr/>
          <p:nvPr/>
        </p:nvPicPr>
        <p:blipFill>
          <a:blip r:embed="rId2"/>
          <a:stretch/>
        </p:blipFill>
        <p:spPr>
          <a:xfrm>
            <a:off x="389880" y="1162440"/>
            <a:ext cx="4680000" cy="312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1212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Additional pictures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5400000" y="3636000"/>
            <a:ext cx="352800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Selecting cultivars 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106" name="Picture 105"/>
          <p:cNvPicPr/>
          <p:nvPr/>
        </p:nvPicPr>
        <p:blipFill>
          <a:blip r:embed="rId2"/>
          <a:stretch/>
        </p:blipFill>
        <p:spPr>
          <a:xfrm>
            <a:off x="6087240" y="1080000"/>
            <a:ext cx="2048760" cy="1952640"/>
          </a:xfrm>
          <a:prstGeom prst="rect">
            <a:avLst/>
          </a:prstGeom>
          <a:ln>
            <a:noFill/>
          </a:ln>
        </p:spPr>
      </p:pic>
      <p:pic>
        <p:nvPicPr>
          <p:cNvPr id="107" name="Picture 106"/>
          <p:cNvPicPr/>
          <p:nvPr/>
        </p:nvPicPr>
        <p:blipFill>
          <a:blip r:embed="rId3"/>
          <a:srcRect l="20470" t="11797" r="21258" b="18205"/>
          <a:stretch/>
        </p:blipFill>
        <p:spPr>
          <a:xfrm>
            <a:off x="396360" y="792000"/>
            <a:ext cx="5327640" cy="359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12120" y="29268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n-AU" sz="2000" b="1" strike="noStrike" spc="-1">
                <a:solidFill>
                  <a:srgbClr val="000000"/>
                </a:solidFill>
                <a:latin typeface="PT Sans"/>
                <a:ea typeface="PT Sans"/>
              </a:rPr>
              <a:t>Additional pictures</a:t>
            </a:r>
            <a:endParaRPr lang="en-A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5112000" y="3600000"/>
            <a:ext cx="3528000" cy="4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/>
          <a:lstStyle/>
          <a:p>
            <a:pPr marL="457200" indent="-317160">
              <a:lnSpc>
                <a:spcPct val="150000"/>
              </a:lnSpc>
              <a:buClr>
                <a:srgbClr val="000000"/>
              </a:buClr>
              <a:buFont typeface="Lato"/>
              <a:buChar char="●"/>
            </a:pPr>
            <a:r>
              <a:rPr lang="en-AU" sz="1400" b="0" strike="noStrike" spc="-1">
                <a:solidFill>
                  <a:srgbClr val="000000"/>
                </a:solidFill>
                <a:latin typeface="Lato"/>
                <a:ea typeface="Lato"/>
              </a:rPr>
              <a:t>Selecting date range</a:t>
            </a: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 marL="457200"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en-AU" sz="1400" b="0" strike="noStrike" spc="-1">
              <a:latin typeface="Arial"/>
            </a:endParaRPr>
          </a:p>
        </p:txBody>
      </p:sp>
      <p:pic>
        <p:nvPicPr>
          <p:cNvPr id="110" name="Picture 109"/>
          <p:cNvPicPr/>
          <p:nvPr/>
        </p:nvPicPr>
        <p:blipFill>
          <a:blip r:embed="rId2"/>
          <a:srcRect l="19712" t="9968" r="22639" b="20070"/>
          <a:stretch/>
        </p:blipFill>
        <p:spPr>
          <a:xfrm>
            <a:off x="4536000" y="1008360"/>
            <a:ext cx="2735640" cy="1871640"/>
          </a:xfrm>
          <a:prstGeom prst="rect">
            <a:avLst/>
          </a:prstGeom>
          <a:ln>
            <a:noFill/>
          </a:ln>
        </p:spPr>
      </p:pic>
      <p:pic>
        <p:nvPicPr>
          <p:cNvPr id="111" name="Picture 110"/>
          <p:cNvPicPr/>
          <p:nvPr/>
        </p:nvPicPr>
        <p:blipFill>
          <a:blip r:embed="rId3"/>
          <a:stretch/>
        </p:blipFill>
        <p:spPr>
          <a:xfrm>
            <a:off x="395640" y="845640"/>
            <a:ext cx="3276360" cy="3762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xploreVTI">
  <a:themeElements>
    <a:clrScheme name="AnalogousFromDarkSeedLeftStep">
      <a:dk1>
        <a:srgbClr val="000000"/>
      </a:dk1>
      <a:lt1>
        <a:srgbClr val="FFFFFF"/>
      </a:lt1>
      <a:dk2>
        <a:srgbClr val="1D2E33"/>
      </a:dk2>
      <a:lt2>
        <a:srgbClr val="E2E8E2"/>
      </a:lt2>
      <a:accent1>
        <a:srgbClr val="BC4DC3"/>
      </a:accent1>
      <a:accent2>
        <a:srgbClr val="793BB1"/>
      </a:accent2>
      <a:accent3>
        <a:srgbClr val="594DC3"/>
      </a:accent3>
      <a:accent4>
        <a:srgbClr val="3B60B1"/>
      </a:accent4>
      <a:accent5>
        <a:srgbClr val="4DA3C3"/>
      </a:accent5>
      <a:accent6>
        <a:srgbClr val="3BB1A0"/>
      </a:accent6>
      <a:hlink>
        <a:srgbClr val="3F87BF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4605c5f9d584382a57fb8476d85f713 xmlns="1970f3ff-c7c3-4b73-8f0c-0bc260d159f3">
      <Terms xmlns="http://schemas.microsoft.com/office/infopath/2007/PartnerControls"/>
    </b4605c5f9d584382a57fb8476d85f713>
    <lf5681727d5b4cc1a5c417fcf66e2a7b xmlns="1970f3ff-c7c3-4b73-8f0c-0bc260d159f3">
      <Terms xmlns="http://schemas.microsoft.com/office/infopath/2007/PartnerControls"/>
    </lf5681727d5b4cc1a5c417fcf66e2a7b>
    <TaxCatchAll xmlns="00859dcf-0dab-4099-a5d8-10172deb17e4">
      <Value>5</Value>
    </TaxCatchAll>
    <p31afe295eb448f092f13ab8c2af2c33 xmlns="1970f3ff-c7c3-4b73-8f0c-0bc260d159f3">
      <Terms xmlns="http://schemas.microsoft.com/office/infopath/2007/PartnerControls"/>
    </p31afe295eb448f092f13ab8c2af2c33>
    <g46a9f61d38540a784cfecbd3da27bca xmlns="1970f3ff-c7c3-4b73-8f0c-0bc260d159f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Agriculture Victoria</TermName>
          <TermId xmlns="http://schemas.microsoft.com/office/infopath/2007/PartnerControls">905d19ed-7aeb-41be-929c-c3612130f933</TermId>
        </TermInfo>
      </Terms>
    </g46a9f61d38540a784cfecbd3da27bca>
    <hcae176ec3a54dbeadeeec1b38baec58 xmlns="1970f3ff-c7c3-4b73-8f0c-0bc260d159f3">
      <Terms xmlns="http://schemas.microsoft.com/office/infopath/2007/PartnerControls"/>
    </hcae176ec3a54dbeadeeec1b38baec58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EDJTR Document" ma:contentTypeID="0x010100611F6414DFB111E7BA88F9DF1743E3170087C1084134561B4AB29639043C6B04DB" ma:contentTypeVersion="25" ma:contentTypeDescription="DEDJTR Document" ma:contentTypeScope="" ma:versionID="d28edf5fab27e8970d2981f921a9f35d">
  <xsd:schema xmlns:xsd="http://www.w3.org/2001/XMLSchema" xmlns:xs="http://www.w3.org/2001/XMLSchema" xmlns:p="http://schemas.microsoft.com/office/2006/metadata/properties" xmlns:ns2="1970f3ff-c7c3-4b73-8f0c-0bc260d159f3" xmlns:ns3="00859dcf-0dab-4099-a5d8-10172deb17e4" xmlns:ns4="dd2f24b0-6a96-4e49-96e5-f74f55a217b4" xmlns:ns5="3a80d322-6e50-4d67-916f-a16c2ec666a5" targetNamespace="http://schemas.microsoft.com/office/2006/metadata/properties" ma:root="true" ma:fieldsID="5fd6706387cc6d8f7d61a5ff5aa5747b" ns2:_="" ns3:_="" ns4:_="" ns5:_="">
    <xsd:import namespace="1970f3ff-c7c3-4b73-8f0c-0bc260d159f3"/>
    <xsd:import namespace="00859dcf-0dab-4099-a5d8-10172deb17e4"/>
    <xsd:import namespace="dd2f24b0-6a96-4e49-96e5-f74f55a217b4"/>
    <xsd:import namespace="3a80d322-6e50-4d67-916f-a16c2ec666a5"/>
    <xsd:element name="properties">
      <xsd:complexType>
        <xsd:sequence>
          <xsd:element name="documentManagement">
            <xsd:complexType>
              <xsd:all>
                <xsd:element ref="ns2:g46a9f61d38540a784cfecbd3da27bca" minOccurs="0"/>
                <xsd:element ref="ns3:TaxCatchAll" minOccurs="0"/>
                <xsd:element ref="ns3:TaxCatchAllLabel" minOccurs="0"/>
                <xsd:element ref="ns2:b4605c5f9d584382a57fb8476d85f713" minOccurs="0"/>
                <xsd:element ref="ns2:p31afe295eb448f092f13ab8c2af2c33" minOccurs="0"/>
                <xsd:element ref="ns2:hcae176ec3a54dbeadeeec1b38baec58" minOccurs="0"/>
                <xsd:element ref="ns2:lf5681727d5b4cc1a5c417fcf66e2a7b" minOccurs="0"/>
                <xsd:element ref="ns4:MediaServiceMetadata" minOccurs="0"/>
                <xsd:element ref="ns4:MediaServiceFastMetadata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ServiceLocation" minOccurs="0"/>
                <xsd:element ref="ns3:SharedWithUsers" minOccurs="0"/>
                <xsd:element ref="ns3:SharedWithDetails" minOccurs="0"/>
                <xsd:element ref="ns5:MediaServiceAutoKeyPoints" minOccurs="0"/>
                <xsd:element ref="ns5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0f3ff-c7c3-4b73-8f0c-0bc260d159f3" elementFormDefault="qualified">
    <xsd:import namespace="http://schemas.microsoft.com/office/2006/documentManagement/types"/>
    <xsd:import namespace="http://schemas.microsoft.com/office/infopath/2007/PartnerControls"/>
    <xsd:element name="g46a9f61d38540a784cfecbd3da27bca" ma:index="8" nillable="true" ma:taxonomy="true" ma:internalName="g46a9f61d38540a784cfecbd3da27bca" ma:taxonomyFieldName="DEDJTRGroup" ma:displayName="Group" ma:indexed="true" ma:fieldId="{046a9f61-d385-40a7-84cf-ecbd3da27bca}" ma:sspId="9292314e-c97d-49c1-8ae7-4cb6e1c4f97c" ma:termSetId="da3e7bcb-eeaa-4707-acea-ba4da45cec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605c5f9d584382a57fb8476d85f713" ma:index="12" nillable="true" ma:taxonomy="true" ma:internalName="b4605c5f9d584382a57fb8476d85f713" ma:taxonomyFieldName="DEDJTRDivision" ma:displayName="Division" ma:indexed="true" ma:fieldId="{b4605c5f-9d58-4382-a57f-b8476d85f713}" ma:sspId="9292314e-c97d-49c1-8ae7-4cb6e1c4f97c" ma:termSetId="da3e7bcb-eeaa-4707-acea-ba4da45cec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31afe295eb448f092f13ab8c2af2c33" ma:index="14" nillable="true" ma:taxonomy="true" ma:internalName="p31afe295eb448f092f13ab8c2af2c33" ma:taxonomyFieldName="DEDJTRBranch" ma:displayName="Branch" ma:indexed="true" ma:fieldId="{931afe29-5eb4-48f0-92f1-3ab8c2af2c33}" ma:sspId="9292314e-c97d-49c1-8ae7-4cb6e1c4f97c" ma:termSetId="da3e7bcb-eeaa-4707-acea-ba4da45cec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cae176ec3a54dbeadeeec1b38baec58" ma:index="16" nillable="true" ma:taxonomy="true" ma:internalName="hcae176ec3a54dbeadeeec1b38baec58" ma:taxonomyFieldName="DEDJTRSection" ma:displayName="Section" ma:indexed="true" ma:fieldId="{1cae176e-c3a5-4dbe-adee-ec1b38baec58}" ma:sspId="9292314e-c97d-49c1-8ae7-4cb6e1c4f97c" ma:termSetId="da3e7bcb-eeaa-4707-acea-ba4da45cec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f5681727d5b4cc1a5c417fcf66e2a7b" ma:index="18" nillable="true" ma:taxonomy="true" ma:internalName="lf5681727d5b4cc1a5c417fcf66e2a7b" ma:taxonomyFieldName="DEDJTRSecurityClassification" ma:displayName="Security Classification" ma:fieldId="{5f568172-7d5b-4cc1-a5c4-17fcf66e2a7b}" ma:sspId="9292314e-c97d-49c1-8ae7-4cb6e1c4f97c" ma:termSetId="e639de15-6b57-4d67-aed9-4113af6bf4b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59dcf-0dab-4099-a5d8-10172deb17e4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6e7cca4a-03a5-41c1-ad59-ec99be61f472}" ma:internalName="TaxCatchAll" ma:showField="CatchAllData" ma:web="00859dcf-0dab-4099-a5d8-10172deb17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6e7cca4a-03a5-41c1-ad59-ec99be61f472}" ma:internalName="TaxCatchAllLabel" ma:readOnly="true" ma:showField="CatchAllDataLabel" ma:web="00859dcf-0dab-4099-a5d8-10172deb17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2f24b0-6a96-4e49-96e5-f74f55a217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0d322-6e50-4d67-916f-a16c2ec666a5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3" nillable="true" ma:displayName="Tags" ma:internalName="MediaServiceAutoTags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7" nillable="true" ma:displayName="Location" ma:internalName="MediaServiceLocatio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32EAD8-87DD-47F3-A42A-F72D28ADAA96}">
  <ds:schemaRefs>
    <ds:schemaRef ds:uri="dd2f24b0-6a96-4e49-96e5-f74f55a217b4"/>
    <ds:schemaRef ds:uri="3a80d322-6e50-4d67-916f-a16c2ec666a5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00859dcf-0dab-4099-a5d8-10172deb17e4"/>
    <ds:schemaRef ds:uri="1970f3ff-c7c3-4b73-8f0c-0bc260d159f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C2859E-4389-44C6-89DE-D088BF4D93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586225-4356-4C95-B81C-32991808FB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70f3ff-c7c3-4b73-8f0c-0bc260d159f3"/>
    <ds:schemaRef ds:uri="00859dcf-0dab-4099-a5d8-10172deb17e4"/>
    <ds:schemaRef ds:uri="dd2f24b0-6a96-4e49-96e5-f74f55a217b4"/>
    <ds:schemaRef ds:uri="3a80d322-6e50-4d67-916f-a16c2ec66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205</Words>
  <Application>Microsoft Office PowerPoint</Application>
  <PresentationFormat>On-screen Show (16:9)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Arial</vt:lpstr>
      <vt:lpstr>Avenir Next LT Pro</vt:lpstr>
      <vt:lpstr>AvenirNext LT Pro Medium</vt:lpstr>
      <vt:lpstr>Lato</vt:lpstr>
      <vt:lpstr>PT Sans</vt:lpstr>
      <vt:lpstr>Raleway</vt:lpstr>
      <vt:lpstr>Sagona Book</vt:lpstr>
      <vt:lpstr>Symbol</vt:lpstr>
      <vt:lpstr>Times New Roman</vt:lpstr>
      <vt:lpstr>Varela Round</vt:lpstr>
      <vt:lpstr>Wingdings</vt:lpstr>
      <vt:lpstr>Office Theme</vt:lpstr>
      <vt:lpstr>Office Theme</vt:lpstr>
      <vt:lpstr>ExploreVTI</vt:lpstr>
      <vt:lpstr>DA-meter software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Mark</dc:creator>
  <dc:description/>
  <cp:lastModifiedBy>Mark Hincksman</cp:lastModifiedBy>
  <cp:revision>3</cp:revision>
  <dcterms:modified xsi:type="dcterms:W3CDTF">2020-12-07T00:57:18Z</dcterms:modified>
  <dc:language>en-AU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DJTRDivision">
    <vt:lpwstr/>
  </property>
  <property fmtid="{D5CDD505-2E9C-101B-9397-08002B2CF9AE}" pid="3" name="ContentTypeId">
    <vt:lpwstr>0x010100611F6414DFB111E7BA88F9DF1743E3170087C1084134561B4AB29639043C6B04DB</vt:lpwstr>
  </property>
  <property fmtid="{D5CDD505-2E9C-101B-9397-08002B2CF9AE}" pid="4" name="DEDJTRSection">
    <vt:lpwstr/>
  </property>
  <property fmtid="{D5CDD505-2E9C-101B-9397-08002B2CF9AE}" pid="5" name="DEDJTRBranch">
    <vt:lpwstr/>
  </property>
  <property fmtid="{D5CDD505-2E9C-101B-9397-08002B2CF9AE}" pid="6" name="DEDJTRGroup">
    <vt:lpwstr>5;#Agriculture Victoria|905d19ed-7aeb-41be-929c-c3612130f933</vt:lpwstr>
  </property>
  <property fmtid="{D5CDD505-2E9C-101B-9397-08002B2CF9AE}" pid="7" name="DEDJTRSecurityClassification">
    <vt:lpwstr/>
  </property>
</Properties>
</file>