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62" r:id="rId7"/>
    <p:sldId id="258" r:id="rId8"/>
    <p:sldId id="259" r:id="rId9"/>
    <p:sldId id="260" r:id="rId10"/>
    <p:sldId id="261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ly S Pandher (DJPR)" userId="c1f13e3e-5475-4f53-85de-ac4541bdc131" providerId="ADAL" clId="{79FA1343-F6E9-4ACE-A590-E88AB5C251A4}"/>
    <pc:docChg chg="custSel modSld">
      <pc:chgData name="Melly S Pandher (DJPR)" userId="c1f13e3e-5475-4f53-85de-ac4541bdc131" providerId="ADAL" clId="{79FA1343-F6E9-4ACE-A590-E88AB5C251A4}" dt="2020-06-18T04:37:04.775" v="151" actId="1076"/>
      <pc:docMkLst>
        <pc:docMk/>
      </pc:docMkLst>
      <pc:sldChg chg="modSp">
        <pc:chgData name="Melly S Pandher (DJPR)" userId="c1f13e3e-5475-4f53-85de-ac4541bdc131" providerId="ADAL" clId="{79FA1343-F6E9-4ACE-A590-E88AB5C251A4}" dt="2020-06-18T04:37:04.775" v="151" actId="1076"/>
        <pc:sldMkLst>
          <pc:docMk/>
          <pc:sldMk cId="1084050380" sldId="256"/>
        </pc:sldMkLst>
        <pc:spChg chg="mod">
          <ac:chgData name="Melly S Pandher (DJPR)" userId="c1f13e3e-5475-4f53-85de-ac4541bdc131" providerId="ADAL" clId="{79FA1343-F6E9-4ACE-A590-E88AB5C251A4}" dt="2020-06-18T04:37:04.775" v="151" actId="1076"/>
          <ac:spMkLst>
            <pc:docMk/>
            <pc:sldMk cId="1084050380" sldId="256"/>
            <ac:spMk id="2" creationId="{FAD64E34-B18C-41D1-8B4D-9AD8EB35B91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334cbd1a-c797-46e1-8789-c8e0f58df7bd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64E34-B18C-41D1-8B4D-9AD8EB35B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9339" y="1727696"/>
            <a:ext cx="6815669" cy="1515533"/>
          </a:xfrm>
        </p:spPr>
        <p:txBody>
          <a:bodyPr/>
          <a:lstStyle/>
          <a:p>
            <a:r>
              <a:rPr lang="en-AU" sz="2800" b="1" dirty="0"/>
              <a:t>Establishment of a passive insect surveillance trapping system for the processing tomato and seed potato industry </a:t>
            </a:r>
            <a:endParaRPr lang="en-AU" sz="28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A057EA2-E71A-4031-9D37-8F755FA1D7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61791" y="7777313"/>
            <a:ext cx="6815669" cy="1320802"/>
          </a:xfrm>
        </p:spPr>
        <p:txBody>
          <a:bodyPr/>
          <a:lstStyle/>
          <a:p>
            <a:endParaRPr lang="en-AU" dirty="0"/>
          </a:p>
        </p:txBody>
      </p:sp>
      <p:pic>
        <p:nvPicPr>
          <p:cNvPr id="5" name="Picture 4" descr="APTRC">
            <a:extLst>
              <a:ext uri="{FF2B5EF4-FFF2-40B4-BE49-F238E27FC236}">
                <a16:creationId xmlns:a16="http://schemas.microsoft.com/office/drawing/2014/main" id="{E577AD0C-D690-4048-B240-539926754B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534" y="3769358"/>
            <a:ext cx="1097280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OWAPstImg56418">
            <a:extLst>
              <a:ext uri="{FF2B5EF4-FFF2-40B4-BE49-F238E27FC236}">
                <a16:creationId xmlns:a16="http://schemas.microsoft.com/office/drawing/2014/main" id="{4AD050E8-3D9D-41E9-A7E6-48AA9029A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156" y="4121304"/>
            <a:ext cx="21415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595952-BD20-4CB1-A8C5-4265DD47B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090" y="4045226"/>
            <a:ext cx="2285679" cy="59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050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00BA1-5163-4FDC-A7E4-73810B0FE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Passive Trapping Surveillance </a:t>
            </a:r>
          </a:p>
        </p:txBody>
      </p:sp>
      <p:pic>
        <p:nvPicPr>
          <p:cNvPr id="4" name="Content Placeholder 3" descr="Image">
            <a:extLst>
              <a:ext uri="{FF2B5EF4-FFF2-40B4-BE49-F238E27FC236}">
                <a16:creationId xmlns:a16="http://schemas.microsoft.com/office/drawing/2014/main" id="{6E230EDA-EFAF-4F46-9E35-BBAC5EBD79F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4" b="9698"/>
          <a:stretch>
            <a:fillRect/>
          </a:stretch>
        </p:blipFill>
        <p:spPr bwMode="auto">
          <a:xfrm>
            <a:off x="1452616" y="2557993"/>
            <a:ext cx="3952768" cy="3317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05625744-5bc2-4e65-bf78-c09e4a69c2a1" descr="Image">
            <a:extLst>
              <a:ext uri="{FF2B5EF4-FFF2-40B4-BE49-F238E27FC236}">
                <a16:creationId xmlns:a16="http://schemas.microsoft.com/office/drawing/2014/main" id="{5B528D9C-80FD-4C75-8B87-23260896E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83371" y="2789246"/>
            <a:ext cx="4025977" cy="301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820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90B19-E1A8-4DD1-8B9E-4DA0705F7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 descr="A close up of a newspaper&#10;&#10;Description automatically generated">
            <a:extLst>
              <a:ext uri="{FF2B5EF4-FFF2-40B4-BE49-F238E27FC236}">
                <a16:creationId xmlns:a16="http://schemas.microsoft.com/office/drawing/2014/main" id="{989F3DD2-29A0-4F1E-AE64-CFB2832C37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10704"/>
            <a:ext cx="9372598" cy="6747296"/>
          </a:xfrm>
        </p:spPr>
      </p:pic>
    </p:spTree>
    <p:extLst>
      <p:ext uri="{BB962C8B-B14F-4D97-AF65-F5344CB8AC3E}">
        <p14:creationId xmlns:p14="http://schemas.microsoft.com/office/powerpoint/2010/main" val="2475665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ED3E2-FC5B-4F7A-9F46-641916FDA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Location of Trapping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0E62C-36C2-4271-8A15-AD8B551AE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40 traps were equally split between the processing tomato and seed potato properties.  </a:t>
            </a:r>
          </a:p>
          <a:p>
            <a:r>
              <a:rPr lang="en-AU" dirty="0"/>
              <a:t>Processing tomato properties - Corop, Rochester, Boort/Kerang, Lake Boga and Echuca West.  </a:t>
            </a:r>
          </a:p>
          <a:p>
            <a:r>
              <a:rPr lang="en-AU" dirty="0"/>
              <a:t>Seed potato properties were located at Gippsland, Ballarat (x2), </a:t>
            </a:r>
            <a:r>
              <a:rPr lang="en-AU" dirty="0" err="1"/>
              <a:t>Otways</a:t>
            </a:r>
            <a:r>
              <a:rPr lang="en-AU" dirty="0"/>
              <a:t> and Portland.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92264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ED3E2-FC5B-4F7A-9F46-641916FDA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Collection and Preservation Liquid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0E62C-36C2-4271-8A15-AD8B551AE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40% propylene glycol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53E053B-7A62-4189-8B23-111B9E3A4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184" y="3004217"/>
            <a:ext cx="26193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798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8D39D-B279-4002-B166-E5682A50D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High Throughput DNA Technology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2D0D7-E8AD-4003-B895-DD8C3E1DE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Development of technology in Victoria has been delayed</a:t>
            </a:r>
          </a:p>
          <a:p>
            <a:r>
              <a:rPr lang="en-AU" dirty="0"/>
              <a:t>Samples will be stored for future use at </a:t>
            </a:r>
            <a:r>
              <a:rPr lang="en-AU" dirty="0" err="1"/>
              <a:t>AgriBio</a:t>
            </a:r>
            <a:endParaRPr lang="en-AU" dirty="0"/>
          </a:p>
          <a:p>
            <a:r>
              <a:rPr lang="en-AU" dirty="0"/>
              <a:t>Industry currently in negotiation with labs in South Australia and Overseas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6649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BD6CE-CDF9-4445-9150-D98BDB969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Future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46EEF-3D40-430B-935A-04EE84EBD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Discussions are currently underway with Tim Hurst, Senior Officer – Plant Surveillance Design and Analysis, Biosecurity &amp; Agriculture Services, Agriculture Victoria</a:t>
            </a:r>
          </a:p>
        </p:txBody>
      </p:sp>
    </p:spTree>
    <p:extLst>
      <p:ext uri="{BB962C8B-B14F-4D97-AF65-F5344CB8AC3E}">
        <p14:creationId xmlns:p14="http://schemas.microsoft.com/office/powerpoint/2010/main" val="3954421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F645C-94F5-40A1-8A01-D7B0E51DC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D8AF3-DE88-41CD-93AC-14F339AB6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/>
              <a:t>Growers </a:t>
            </a:r>
            <a:r>
              <a:rPr lang="en-AU" dirty="0"/>
              <a:t>who trialled traps on their properties</a:t>
            </a:r>
          </a:p>
          <a:p>
            <a:r>
              <a:rPr lang="en-AU" dirty="0"/>
              <a:t>Funding:</a:t>
            </a:r>
          </a:p>
          <a:p>
            <a:endParaRPr lang="en-AU" dirty="0"/>
          </a:p>
        </p:txBody>
      </p:sp>
      <p:pic>
        <p:nvPicPr>
          <p:cNvPr id="4" name="Picture 3" descr="APTRC">
            <a:extLst>
              <a:ext uri="{FF2B5EF4-FFF2-40B4-BE49-F238E27FC236}">
                <a16:creationId xmlns:a16="http://schemas.microsoft.com/office/drawing/2014/main" id="{2E84437A-AB31-4AEE-BADE-7C0958F9F89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46" y="3197599"/>
            <a:ext cx="1743108" cy="1723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WAPstImg56418">
            <a:extLst>
              <a:ext uri="{FF2B5EF4-FFF2-40B4-BE49-F238E27FC236}">
                <a16:creationId xmlns:a16="http://schemas.microsoft.com/office/drawing/2014/main" id="{C9519FC2-B1C8-4F7C-AEF5-E47E22C24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813" y="3812727"/>
            <a:ext cx="3330613" cy="80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0B3192-9715-46D8-A0E0-B4C8F506A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240" y="3714750"/>
            <a:ext cx="3554790" cy="92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3866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EDJTR Document" ma:contentTypeID="0x010100611F6414DFB111E7BA88F9DF1743E3170087C1084134561B4AB29639043C6B04DB" ma:contentTypeVersion="25" ma:contentTypeDescription="DEDJTR Document" ma:contentTypeScope="" ma:versionID="d28edf5fab27e8970d2981f921a9f35d">
  <xsd:schema xmlns:xsd="http://www.w3.org/2001/XMLSchema" xmlns:xs="http://www.w3.org/2001/XMLSchema" xmlns:p="http://schemas.microsoft.com/office/2006/metadata/properties" xmlns:ns2="1970f3ff-c7c3-4b73-8f0c-0bc260d159f3" xmlns:ns3="00859dcf-0dab-4099-a5d8-10172deb17e4" xmlns:ns4="dd2f24b0-6a96-4e49-96e5-f74f55a217b4" xmlns:ns5="3a80d322-6e50-4d67-916f-a16c2ec666a5" targetNamespace="http://schemas.microsoft.com/office/2006/metadata/properties" ma:root="true" ma:fieldsID="5fd6706387cc6d8f7d61a5ff5aa5747b" ns2:_="" ns3:_="" ns4:_="" ns5:_="">
    <xsd:import namespace="1970f3ff-c7c3-4b73-8f0c-0bc260d159f3"/>
    <xsd:import namespace="00859dcf-0dab-4099-a5d8-10172deb17e4"/>
    <xsd:import namespace="dd2f24b0-6a96-4e49-96e5-f74f55a217b4"/>
    <xsd:import namespace="3a80d322-6e50-4d67-916f-a16c2ec666a5"/>
    <xsd:element name="properties">
      <xsd:complexType>
        <xsd:sequence>
          <xsd:element name="documentManagement">
            <xsd:complexType>
              <xsd:all>
                <xsd:element ref="ns2:g46a9f61d38540a784cfecbd3da27bca" minOccurs="0"/>
                <xsd:element ref="ns3:TaxCatchAll" minOccurs="0"/>
                <xsd:element ref="ns3:TaxCatchAllLabel" minOccurs="0"/>
                <xsd:element ref="ns2:b4605c5f9d584382a57fb8476d85f713" minOccurs="0"/>
                <xsd:element ref="ns2:p31afe295eb448f092f13ab8c2af2c33" minOccurs="0"/>
                <xsd:element ref="ns2:hcae176ec3a54dbeadeeec1b38baec58" minOccurs="0"/>
                <xsd:element ref="ns2:lf5681727d5b4cc1a5c417fcf66e2a7b" minOccurs="0"/>
                <xsd:element ref="ns4:MediaServiceMetadata" minOccurs="0"/>
                <xsd:element ref="ns4:MediaServiceFastMetadata" minOccurs="0"/>
                <xsd:element ref="ns5:MediaServiceDateTaken" minOccurs="0"/>
                <xsd:element ref="ns5:MediaServiceAutoTags" minOccurs="0"/>
                <xsd:element ref="ns5:MediaServiceGenerationTime" minOccurs="0"/>
                <xsd:element ref="ns5:MediaServiceEventHashCode" minOccurs="0"/>
                <xsd:element ref="ns5:MediaServiceOCR" minOccurs="0"/>
                <xsd:element ref="ns5:MediaServiceLocation" minOccurs="0"/>
                <xsd:element ref="ns3:SharedWithUsers" minOccurs="0"/>
                <xsd:element ref="ns3:SharedWithDetails" minOccurs="0"/>
                <xsd:element ref="ns5:MediaServiceAutoKeyPoints" minOccurs="0"/>
                <xsd:element ref="ns5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70f3ff-c7c3-4b73-8f0c-0bc260d159f3" elementFormDefault="qualified">
    <xsd:import namespace="http://schemas.microsoft.com/office/2006/documentManagement/types"/>
    <xsd:import namespace="http://schemas.microsoft.com/office/infopath/2007/PartnerControls"/>
    <xsd:element name="g46a9f61d38540a784cfecbd3da27bca" ma:index="8" nillable="true" ma:taxonomy="true" ma:internalName="g46a9f61d38540a784cfecbd3da27bca" ma:taxonomyFieldName="DEDJTRGroup" ma:displayName="Group" ma:indexed="true" ma:fieldId="{046a9f61-d385-40a7-84cf-ecbd3da27bca}" ma:sspId="9292314e-c97d-49c1-8ae7-4cb6e1c4f97c" ma:termSetId="da3e7bcb-eeaa-4707-acea-ba4da45cec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605c5f9d584382a57fb8476d85f713" ma:index="12" nillable="true" ma:taxonomy="true" ma:internalName="b4605c5f9d584382a57fb8476d85f713" ma:taxonomyFieldName="DEDJTRDivision" ma:displayName="Division" ma:indexed="true" ma:fieldId="{b4605c5f-9d58-4382-a57f-b8476d85f713}" ma:sspId="9292314e-c97d-49c1-8ae7-4cb6e1c4f97c" ma:termSetId="da3e7bcb-eeaa-4707-acea-ba4da45cec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31afe295eb448f092f13ab8c2af2c33" ma:index="14" nillable="true" ma:taxonomy="true" ma:internalName="p31afe295eb448f092f13ab8c2af2c33" ma:taxonomyFieldName="DEDJTRBranch" ma:displayName="Branch" ma:indexed="true" ma:fieldId="{931afe29-5eb4-48f0-92f1-3ab8c2af2c33}" ma:sspId="9292314e-c97d-49c1-8ae7-4cb6e1c4f97c" ma:termSetId="da3e7bcb-eeaa-4707-acea-ba4da45cec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cae176ec3a54dbeadeeec1b38baec58" ma:index="16" nillable="true" ma:taxonomy="true" ma:internalName="hcae176ec3a54dbeadeeec1b38baec58" ma:taxonomyFieldName="DEDJTRSection" ma:displayName="Section" ma:indexed="true" ma:fieldId="{1cae176e-c3a5-4dbe-adee-ec1b38baec58}" ma:sspId="9292314e-c97d-49c1-8ae7-4cb6e1c4f97c" ma:termSetId="da3e7bcb-eeaa-4707-acea-ba4da45cec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f5681727d5b4cc1a5c417fcf66e2a7b" ma:index="18" nillable="true" ma:taxonomy="true" ma:internalName="lf5681727d5b4cc1a5c417fcf66e2a7b" ma:taxonomyFieldName="DEDJTRSecurityClassification" ma:displayName="Security Classification" ma:fieldId="{5f568172-7d5b-4cc1-a5c4-17fcf66e2a7b}" ma:sspId="9292314e-c97d-49c1-8ae7-4cb6e1c4f97c" ma:termSetId="e639de15-6b57-4d67-aed9-4113af6bf4b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859dcf-0dab-4099-a5d8-10172deb17e4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6e7cca4a-03a5-41c1-ad59-ec99be61f472}" ma:internalName="TaxCatchAll" ma:showField="CatchAllData" ma:web="00859dcf-0dab-4099-a5d8-10172deb17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6e7cca4a-03a5-41c1-ad59-ec99be61f472}" ma:internalName="TaxCatchAllLabel" ma:readOnly="true" ma:showField="CatchAllDataLabel" ma:web="00859dcf-0dab-4099-a5d8-10172deb17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f24b0-6a96-4e49-96e5-f74f55a217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80d322-6e50-4d67-916f-a16c2ec666a5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3" nillable="true" ma:displayName="Tags" ma:internalName="MediaServiceAutoTags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7" nillable="true" ma:displayName="Location" ma:internalName="MediaServiceLocation" ma:readOnly="true">
      <xsd:simpleType>
        <xsd:restriction base="dms:Text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4605c5f9d584382a57fb8476d85f713 xmlns="1970f3ff-c7c3-4b73-8f0c-0bc260d159f3">
      <Terms xmlns="http://schemas.microsoft.com/office/infopath/2007/PartnerControls"/>
    </b4605c5f9d584382a57fb8476d85f713>
    <lf5681727d5b4cc1a5c417fcf66e2a7b xmlns="1970f3ff-c7c3-4b73-8f0c-0bc260d159f3">
      <Terms xmlns="http://schemas.microsoft.com/office/infopath/2007/PartnerControls"/>
    </lf5681727d5b4cc1a5c417fcf66e2a7b>
    <TaxCatchAll xmlns="00859dcf-0dab-4099-a5d8-10172deb17e4">
      <Value>5</Value>
    </TaxCatchAll>
    <hcae176ec3a54dbeadeeec1b38baec58 xmlns="1970f3ff-c7c3-4b73-8f0c-0bc260d159f3">
      <Terms xmlns="http://schemas.microsoft.com/office/infopath/2007/PartnerControls"/>
    </hcae176ec3a54dbeadeeec1b38baec58>
    <p31afe295eb448f092f13ab8c2af2c33 xmlns="1970f3ff-c7c3-4b73-8f0c-0bc260d159f3">
      <Terms xmlns="http://schemas.microsoft.com/office/infopath/2007/PartnerControls"/>
    </p31afe295eb448f092f13ab8c2af2c33>
    <g46a9f61d38540a784cfecbd3da27bca xmlns="1970f3ff-c7c3-4b73-8f0c-0bc260d159f3">
      <Terms xmlns="http://schemas.microsoft.com/office/infopath/2007/PartnerControls">
        <TermInfo xmlns="http://schemas.microsoft.com/office/infopath/2007/PartnerControls">
          <TermName xmlns="http://schemas.microsoft.com/office/infopath/2007/PartnerControls">Agriculture Victoria</TermName>
          <TermId xmlns="http://schemas.microsoft.com/office/infopath/2007/PartnerControls">905d19ed-7aeb-41be-929c-c3612130f933</TermId>
        </TermInfo>
      </Terms>
    </g46a9f61d38540a784cfecbd3da27bca>
  </documentManagement>
</p:properties>
</file>

<file path=customXml/itemProps1.xml><?xml version="1.0" encoding="utf-8"?>
<ds:datastoreItem xmlns:ds="http://schemas.openxmlformats.org/officeDocument/2006/customXml" ds:itemID="{46255207-8678-4399-9518-E807D12056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70f3ff-c7c3-4b73-8f0c-0bc260d159f3"/>
    <ds:schemaRef ds:uri="00859dcf-0dab-4099-a5d8-10172deb17e4"/>
    <ds:schemaRef ds:uri="dd2f24b0-6a96-4e49-96e5-f74f55a217b4"/>
    <ds:schemaRef ds:uri="3a80d322-6e50-4d67-916f-a16c2ec666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AF6603-840D-4ACF-B2AF-08F2BAAA86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D40DED-EB62-4ECD-919E-56128409525E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dd2f24b0-6a96-4e49-96e5-f74f55a217b4"/>
    <ds:schemaRef ds:uri="http://purl.org/dc/dcmitype/"/>
    <ds:schemaRef ds:uri="http://schemas.microsoft.com/office/infopath/2007/PartnerControls"/>
    <ds:schemaRef ds:uri="00859dcf-0dab-4099-a5d8-10172deb17e4"/>
    <ds:schemaRef ds:uri="http://purl.org/dc/elements/1.1/"/>
    <ds:schemaRef ds:uri="3a80d322-6e50-4d67-916f-a16c2ec666a5"/>
    <ds:schemaRef ds:uri="http://schemas.openxmlformats.org/package/2006/metadata/core-properties"/>
    <ds:schemaRef ds:uri="1970f3ff-c7c3-4b73-8f0c-0bc260d159f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83</TotalTime>
  <Words>147</Words>
  <Application>Microsoft Office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Establishment of a passive insect surveillance trapping system for the processing tomato and seed potato industry </vt:lpstr>
      <vt:lpstr>Passive Trapping Surveillance </vt:lpstr>
      <vt:lpstr>PowerPoint Presentation</vt:lpstr>
      <vt:lpstr>Location of Trapping Network</vt:lpstr>
      <vt:lpstr>Collection and Preservation Liquid</vt:lpstr>
      <vt:lpstr>High Throughput DNA Technology </vt:lpstr>
      <vt:lpstr>Future Opportunities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Horticulture Innovation Fund </dc:title>
  <dc:creator>Liz Mann</dc:creator>
  <cp:lastModifiedBy>Melly S Pandher (DJPR)</cp:lastModifiedBy>
  <cp:revision>10</cp:revision>
  <dcterms:created xsi:type="dcterms:W3CDTF">2020-06-01T02:40:15Z</dcterms:created>
  <dcterms:modified xsi:type="dcterms:W3CDTF">2020-06-18T04:47:20Z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DJTRDivision">
    <vt:lpwstr/>
  </property>
  <property fmtid="{D5CDD505-2E9C-101B-9397-08002B2CF9AE}" pid="3" name="ContentTypeId">
    <vt:lpwstr>0x010100611F6414DFB111E7BA88F9DF1743E3170087C1084134561B4AB29639043C6B04DB</vt:lpwstr>
  </property>
  <property fmtid="{D5CDD505-2E9C-101B-9397-08002B2CF9AE}" pid="4" name="DEDJTRBranch">
    <vt:lpwstr/>
  </property>
  <property fmtid="{D5CDD505-2E9C-101B-9397-08002B2CF9AE}" pid="5" name="DEDJTRSection">
    <vt:lpwstr/>
  </property>
  <property fmtid="{D5CDD505-2E9C-101B-9397-08002B2CF9AE}" pid="6" name="DEDJTRGroup">
    <vt:lpwstr>5;#Agriculture Victoria|905d19ed-7aeb-41be-929c-c3612130f933</vt:lpwstr>
  </property>
  <property fmtid="{D5CDD505-2E9C-101B-9397-08002B2CF9AE}" pid="7" name="DEDJTRSecurityClassification">
    <vt:lpwstr/>
  </property>
</Properties>
</file>