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1" r:id="rId2"/>
    <p:sldMasterId id="2147483657" r:id="rId3"/>
    <p:sldMasterId id="2147483665" r:id="rId4"/>
  </p:sldMasterIdLst>
  <p:notesMasterIdLst>
    <p:notesMasterId r:id="rId20"/>
  </p:notesMasterIdLst>
  <p:sldIdLst>
    <p:sldId id="282" r:id="rId5"/>
    <p:sldId id="283" r:id="rId6"/>
    <p:sldId id="287" r:id="rId7"/>
    <p:sldId id="288" r:id="rId8"/>
    <p:sldId id="289" r:id="rId9"/>
    <p:sldId id="292" r:id="rId10"/>
    <p:sldId id="291" r:id="rId11"/>
    <p:sldId id="294" r:id="rId12"/>
    <p:sldId id="293" r:id="rId13"/>
    <p:sldId id="297" r:id="rId14"/>
    <p:sldId id="302" r:id="rId15"/>
    <p:sldId id="301" r:id="rId16"/>
    <p:sldId id="299" r:id="rId17"/>
    <p:sldId id="300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329"/>
    <a:srgbClr val="0071CE"/>
    <a:srgbClr val="00B7BD"/>
    <a:srgbClr val="009CA6"/>
    <a:srgbClr val="3E1961"/>
    <a:srgbClr val="201547"/>
    <a:srgbClr val="642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154" autoAdjust="0"/>
    <p:restoredTop sz="94541" autoAdjust="0"/>
  </p:normalViewPr>
  <p:slideViewPr>
    <p:cSldViewPr snapToGrid="0" snapToObjects="1">
      <p:cViewPr>
        <p:scale>
          <a:sx n="100" d="100"/>
          <a:sy n="100" d="100"/>
        </p:scale>
        <p:origin x="107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nternal.vic.gov.au\depi\GroupData\Central\BundooraBRC\MAP\Summerfruit%20104932%20Rootstock\Data\DA%20measurements\2015-16\DA%20data%202015-16%20season%20all%20experimen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066899731067005E-2"/>
          <c:y val="3.6261917400124265E-2"/>
          <c:w val="0.67732222909658391"/>
          <c:h val="0.7414747126862448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'August FalmeV2'!$C$72</c:f>
              <c:strCache>
                <c:ptCount val="1"/>
                <c:pt idx="0">
                  <c:v>Double vertical axe</c:v>
                </c:pt>
              </c:strCache>
            </c:strRef>
          </c:tx>
          <c:xVal>
            <c:numRef>
              <c:f>'August FalmeV2'!$B$73:$B$97</c:f>
              <c:numCache>
                <c:formatCode>m/d/yyyy</c:formatCode>
                <c:ptCount val="25"/>
                <c:pt idx="0">
                  <c:v>42340</c:v>
                </c:pt>
                <c:pt idx="1">
                  <c:v>42348</c:v>
                </c:pt>
                <c:pt idx="2">
                  <c:v>42354</c:v>
                </c:pt>
                <c:pt idx="3">
                  <c:v>42361</c:v>
                </c:pt>
                <c:pt idx="4">
                  <c:v>42367</c:v>
                </c:pt>
                <c:pt idx="5">
                  <c:v>42383</c:v>
                </c:pt>
                <c:pt idx="6">
                  <c:v>42390</c:v>
                </c:pt>
                <c:pt idx="7">
                  <c:v>42397</c:v>
                </c:pt>
                <c:pt idx="8">
                  <c:v>42404</c:v>
                </c:pt>
                <c:pt idx="9">
                  <c:v>42409</c:v>
                </c:pt>
                <c:pt idx="10">
                  <c:v>42417</c:v>
                </c:pt>
                <c:pt idx="11">
                  <c:v>42424</c:v>
                </c:pt>
              </c:numCache>
            </c:numRef>
          </c:xVal>
          <c:yVal>
            <c:numRef>
              <c:f>'August FalmeV2'!$C$73:$C$97</c:f>
              <c:numCache>
                <c:formatCode>General</c:formatCode>
                <c:ptCount val="25"/>
                <c:pt idx="0">
                  <c:v>2.0499999999999998</c:v>
                </c:pt>
                <c:pt idx="1">
                  <c:v>2.31</c:v>
                </c:pt>
                <c:pt idx="2">
                  <c:v>2.2599999999999998</c:v>
                </c:pt>
                <c:pt idx="3">
                  <c:v>2.1960999999999995</c:v>
                </c:pt>
                <c:pt idx="4">
                  <c:v>2.1944833333333329</c:v>
                </c:pt>
                <c:pt idx="5">
                  <c:v>2.1387</c:v>
                </c:pt>
                <c:pt idx="6">
                  <c:v>1.9552499999999999</c:v>
                </c:pt>
                <c:pt idx="7">
                  <c:v>1.7401975000000001</c:v>
                </c:pt>
                <c:pt idx="8">
                  <c:v>1.6226347222222215</c:v>
                </c:pt>
                <c:pt idx="9">
                  <c:v>1.3252371929824558</c:v>
                </c:pt>
                <c:pt idx="10">
                  <c:v>0.92452962962962959</c:v>
                </c:pt>
                <c:pt idx="11">
                  <c:v>0.629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'August FalmeV2'!$D$72</c:f>
              <c:strCache>
                <c:ptCount val="1"/>
                <c:pt idx="0">
                  <c:v>Tatura Trellis</c:v>
                </c:pt>
              </c:strCache>
            </c:strRef>
          </c:tx>
          <c:xVal>
            <c:numRef>
              <c:f>'August FalmeV2'!$B$73:$B$97</c:f>
              <c:numCache>
                <c:formatCode>m/d/yyyy</c:formatCode>
                <c:ptCount val="25"/>
                <c:pt idx="0">
                  <c:v>42340</c:v>
                </c:pt>
                <c:pt idx="1">
                  <c:v>42348</c:v>
                </c:pt>
                <c:pt idx="2">
                  <c:v>42354</c:v>
                </c:pt>
                <c:pt idx="3">
                  <c:v>42361</c:v>
                </c:pt>
                <c:pt idx="4">
                  <c:v>42367</c:v>
                </c:pt>
                <c:pt idx="5">
                  <c:v>42383</c:v>
                </c:pt>
                <c:pt idx="6">
                  <c:v>42390</c:v>
                </c:pt>
                <c:pt idx="7">
                  <c:v>42397</c:v>
                </c:pt>
                <c:pt idx="8">
                  <c:v>42404</c:v>
                </c:pt>
                <c:pt idx="9">
                  <c:v>42409</c:v>
                </c:pt>
                <c:pt idx="10">
                  <c:v>42417</c:v>
                </c:pt>
                <c:pt idx="11">
                  <c:v>42424</c:v>
                </c:pt>
              </c:numCache>
            </c:numRef>
          </c:xVal>
          <c:yVal>
            <c:numRef>
              <c:f>'August FalmeV2'!$D$73:$D$97</c:f>
              <c:numCache>
                <c:formatCode>General</c:formatCode>
                <c:ptCount val="25"/>
                <c:pt idx="0">
                  <c:v>2.14</c:v>
                </c:pt>
                <c:pt idx="1">
                  <c:v>2.3199999999999998</c:v>
                </c:pt>
                <c:pt idx="2">
                  <c:v>2.33</c:v>
                </c:pt>
                <c:pt idx="3">
                  <c:v>2.2825000000000002</c:v>
                </c:pt>
                <c:pt idx="4">
                  <c:v>2.2616500000000004</c:v>
                </c:pt>
                <c:pt idx="5">
                  <c:v>2.2181551724137925</c:v>
                </c:pt>
                <c:pt idx="6">
                  <c:v>1.9439500000000003</c:v>
                </c:pt>
                <c:pt idx="7">
                  <c:v>1.7601488372093024</c:v>
                </c:pt>
                <c:pt idx="8">
                  <c:v>1.4391437499999986</c:v>
                </c:pt>
                <c:pt idx="9">
                  <c:v>1.1157768683274014</c:v>
                </c:pt>
                <c:pt idx="10">
                  <c:v>0.7563702341137124</c:v>
                </c:pt>
                <c:pt idx="11">
                  <c:v>0.35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047744"/>
        <c:axId val="128455040"/>
      </c:scatterChart>
      <c:valAx>
        <c:axId val="128047744"/>
        <c:scaling>
          <c:orientation val="minMax"/>
          <c:min val="42370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2400000" vert="horz"/>
          <a:lstStyle/>
          <a:p>
            <a:pPr algn="ctr">
              <a:defRPr lang="en-AU"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55040"/>
        <c:crosses val="autoZero"/>
        <c:crossBetween val="midCat"/>
      </c:valAx>
      <c:valAx>
        <c:axId val="128455040"/>
        <c:scaling>
          <c:orientation val="minMax"/>
          <c:max val="2.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AU" sz="1800" dirty="0" smtClean="0"/>
                  <a:t>I</a:t>
                </a:r>
                <a:r>
                  <a:rPr lang="en-AU" sz="1800" baseline="-25000" dirty="0" smtClean="0"/>
                  <a:t>AD</a:t>
                </a:r>
                <a:endParaRPr lang="en-AU" sz="1800" baseline="-25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8047744"/>
        <c:crosses val="autoZero"/>
        <c:crossBetween val="midCat"/>
        <c:majorUnit val="0.2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B1A31-54DE-430A-8C2B-5AD23F0C5364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BF92D1F-BB8E-42CF-8247-833C08FCC808}">
      <dgm:prSet phldrT="[Text]" custT="1"/>
      <dgm:spPr/>
      <dgm:t>
        <a:bodyPr/>
        <a:lstStyle/>
        <a:p>
          <a:r>
            <a:rPr lang="en-AU" sz="3000" b="1" dirty="0" smtClean="0"/>
            <a:t>CONSUMER</a:t>
          </a:r>
          <a:endParaRPr lang="en-AU" sz="3000" b="1" dirty="0"/>
        </a:p>
      </dgm:t>
    </dgm:pt>
    <dgm:pt modelId="{E41488BD-CA0B-4C88-855F-A92E06EBD150}" type="parTrans" cxnId="{BC15F7B4-DABB-4B28-89BC-58B382BA30C2}">
      <dgm:prSet/>
      <dgm:spPr/>
      <dgm:t>
        <a:bodyPr/>
        <a:lstStyle/>
        <a:p>
          <a:endParaRPr lang="en-AU"/>
        </a:p>
      </dgm:t>
    </dgm:pt>
    <dgm:pt modelId="{7BEBCDD9-C548-4D1E-AD96-DB5B85871F35}" type="sibTrans" cxnId="{BC15F7B4-DABB-4B28-89BC-58B382BA30C2}">
      <dgm:prSet/>
      <dgm:spPr/>
      <dgm:t>
        <a:bodyPr/>
        <a:lstStyle/>
        <a:p>
          <a:endParaRPr lang="en-AU"/>
        </a:p>
      </dgm:t>
    </dgm:pt>
    <dgm:pt modelId="{7A2A9F12-D5C2-4924-8B8B-155935C641AE}">
      <dgm:prSet phldrT="[Text]" custT="1"/>
      <dgm:spPr/>
      <dgm:t>
        <a:bodyPr/>
        <a:lstStyle/>
        <a:p>
          <a:r>
            <a:rPr lang="en-AU" sz="3000" dirty="0" smtClean="0"/>
            <a:t>Field - Harvest</a:t>
          </a:r>
          <a:endParaRPr lang="en-AU" sz="3000" dirty="0"/>
        </a:p>
      </dgm:t>
    </dgm:pt>
    <dgm:pt modelId="{3533256A-06DB-49D2-A9BA-D1E834C07C10}" type="parTrans" cxnId="{C0054A0A-C63D-438D-A5CF-964C5819AF8A}">
      <dgm:prSet/>
      <dgm:spPr/>
      <dgm:t>
        <a:bodyPr/>
        <a:lstStyle/>
        <a:p>
          <a:endParaRPr lang="en-AU"/>
        </a:p>
      </dgm:t>
    </dgm:pt>
    <dgm:pt modelId="{5D235F3E-3894-45EB-83E1-73B035318A25}" type="sibTrans" cxnId="{C0054A0A-C63D-438D-A5CF-964C5819AF8A}">
      <dgm:prSet/>
      <dgm:spPr/>
      <dgm:t>
        <a:bodyPr/>
        <a:lstStyle/>
        <a:p>
          <a:endParaRPr lang="en-AU"/>
        </a:p>
      </dgm:t>
    </dgm:pt>
    <dgm:pt modelId="{DE3DEA5A-26A3-4441-9708-6B9B21A61393}">
      <dgm:prSet phldrT="[Text]"/>
      <dgm:spPr/>
      <dgm:t>
        <a:bodyPr/>
        <a:lstStyle/>
        <a:p>
          <a:r>
            <a:rPr lang="en-AU" dirty="0" smtClean="0"/>
            <a:t>Packaging</a:t>
          </a:r>
          <a:endParaRPr lang="en-AU" dirty="0"/>
        </a:p>
      </dgm:t>
    </dgm:pt>
    <dgm:pt modelId="{C8933BB2-0424-4B7C-BC49-41431CC33FC7}" type="parTrans" cxnId="{CFFB43F2-5413-4F79-A3BA-72901F24FCD6}">
      <dgm:prSet/>
      <dgm:spPr/>
      <dgm:t>
        <a:bodyPr/>
        <a:lstStyle/>
        <a:p>
          <a:endParaRPr lang="en-AU"/>
        </a:p>
      </dgm:t>
    </dgm:pt>
    <dgm:pt modelId="{5D1081A7-BF9B-41AF-8935-6C63A4CB28E1}" type="sibTrans" cxnId="{CFFB43F2-5413-4F79-A3BA-72901F24FCD6}">
      <dgm:prSet/>
      <dgm:spPr/>
      <dgm:t>
        <a:bodyPr/>
        <a:lstStyle/>
        <a:p>
          <a:endParaRPr lang="en-AU"/>
        </a:p>
      </dgm:t>
    </dgm:pt>
    <dgm:pt modelId="{C34A260C-EB2A-43C4-B386-5AC5D94F4513}">
      <dgm:prSet phldrT="[Text]" custT="1"/>
      <dgm:spPr/>
      <dgm:t>
        <a:bodyPr/>
        <a:lstStyle/>
        <a:p>
          <a:r>
            <a:rPr lang="en-AU" sz="3000" b="0" dirty="0" smtClean="0"/>
            <a:t>Storage</a:t>
          </a:r>
          <a:endParaRPr lang="en-AU" sz="3000" b="0" dirty="0"/>
        </a:p>
      </dgm:t>
    </dgm:pt>
    <dgm:pt modelId="{A031FF96-5B91-43C4-9BA4-B6BC3BE0CDC6}" type="parTrans" cxnId="{B7BD0A81-B852-4A07-BEC4-AE387CB17E03}">
      <dgm:prSet/>
      <dgm:spPr/>
      <dgm:t>
        <a:bodyPr/>
        <a:lstStyle/>
        <a:p>
          <a:endParaRPr lang="en-AU"/>
        </a:p>
      </dgm:t>
    </dgm:pt>
    <dgm:pt modelId="{C4514BE7-8136-4C14-AEA2-D0C35400FF21}" type="sibTrans" cxnId="{B7BD0A81-B852-4A07-BEC4-AE387CB17E03}">
      <dgm:prSet/>
      <dgm:spPr/>
      <dgm:t>
        <a:bodyPr/>
        <a:lstStyle/>
        <a:p>
          <a:endParaRPr lang="en-AU"/>
        </a:p>
      </dgm:t>
    </dgm:pt>
    <dgm:pt modelId="{C55CC3A9-AA79-4081-AE3D-FF3D38056105}">
      <dgm:prSet phldrT="[Text]"/>
      <dgm:spPr/>
      <dgm:t>
        <a:bodyPr/>
        <a:lstStyle/>
        <a:p>
          <a:r>
            <a:rPr lang="en-AU" dirty="0" smtClean="0"/>
            <a:t>Retailer</a:t>
          </a:r>
          <a:endParaRPr lang="en-AU" dirty="0"/>
        </a:p>
      </dgm:t>
    </dgm:pt>
    <dgm:pt modelId="{753854AA-637D-4264-BC80-7EEE38730310}" type="parTrans" cxnId="{4D47DBAA-061E-4806-8323-163E4022317A}">
      <dgm:prSet/>
      <dgm:spPr/>
      <dgm:t>
        <a:bodyPr/>
        <a:lstStyle/>
        <a:p>
          <a:endParaRPr lang="en-AU"/>
        </a:p>
      </dgm:t>
    </dgm:pt>
    <dgm:pt modelId="{1A0462E6-AFA6-49DC-A60F-E3F387D4E758}" type="sibTrans" cxnId="{4D47DBAA-061E-4806-8323-163E4022317A}">
      <dgm:prSet/>
      <dgm:spPr/>
      <dgm:t>
        <a:bodyPr/>
        <a:lstStyle/>
        <a:p>
          <a:endParaRPr lang="en-AU"/>
        </a:p>
      </dgm:t>
    </dgm:pt>
    <dgm:pt modelId="{FF614933-6F37-442F-9C11-047066EC40BD}" type="pres">
      <dgm:prSet presAssocID="{F58B1A31-54DE-430A-8C2B-5AD23F0C53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848F704-607C-455C-A7FA-8371881270FE}" type="pres">
      <dgm:prSet presAssocID="{F58B1A31-54DE-430A-8C2B-5AD23F0C5364}" presName="cycle" presStyleCnt="0"/>
      <dgm:spPr/>
      <dgm:t>
        <a:bodyPr/>
        <a:lstStyle/>
        <a:p>
          <a:endParaRPr lang="en-AU"/>
        </a:p>
      </dgm:t>
    </dgm:pt>
    <dgm:pt modelId="{C489FCDC-BA0B-4C53-A39C-F2BC5C050F4F}" type="pres">
      <dgm:prSet presAssocID="{FBF92D1F-BB8E-42CF-8247-833C08FCC808}" presName="nodeFirstNode" presStyleLbl="node1" presStyleIdx="0" presStyleCnt="5" custScaleX="12462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D50B2F2-0029-4729-9F61-1A50BDC56A7F}" type="pres">
      <dgm:prSet presAssocID="{7BEBCDD9-C548-4D1E-AD96-DB5B85871F35}" presName="sibTransFirstNode" presStyleLbl="bgShp" presStyleIdx="0" presStyleCnt="1"/>
      <dgm:spPr/>
      <dgm:t>
        <a:bodyPr/>
        <a:lstStyle/>
        <a:p>
          <a:endParaRPr lang="en-AU"/>
        </a:p>
      </dgm:t>
    </dgm:pt>
    <dgm:pt modelId="{C933BB2C-487A-48CD-8C55-CA0305A35D4F}" type="pres">
      <dgm:prSet presAssocID="{7A2A9F12-D5C2-4924-8B8B-155935C641AE}" presName="nodeFollowingNodes" presStyleLbl="node1" presStyleIdx="1" presStyleCnt="5" custRadScaleRad="98017" custRadScaleInc="21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79B7CE-03E0-4747-AFF5-6C22B27B397A}" type="pres">
      <dgm:prSet presAssocID="{DE3DEA5A-26A3-4441-9708-6B9B21A6139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612FF67-74C8-4DC3-AAE4-3CB9290020EE}" type="pres">
      <dgm:prSet presAssocID="{C34A260C-EB2A-43C4-B386-5AC5D94F451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E4D1FE3-6FD8-4DED-B404-D4DFA23915A7}" type="pres">
      <dgm:prSet presAssocID="{C55CC3A9-AA79-4081-AE3D-FF3D3805610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D47DBAA-061E-4806-8323-163E4022317A}" srcId="{F58B1A31-54DE-430A-8C2B-5AD23F0C5364}" destId="{C55CC3A9-AA79-4081-AE3D-FF3D38056105}" srcOrd="4" destOrd="0" parTransId="{753854AA-637D-4264-BC80-7EEE38730310}" sibTransId="{1A0462E6-AFA6-49DC-A60F-E3F387D4E758}"/>
    <dgm:cxn modelId="{B7BD0A81-B852-4A07-BEC4-AE387CB17E03}" srcId="{F58B1A31-54DE-430A-8C2B-5AD23F0C5364}" destId="{C34A260C-EB2A-43C4-B386-5AC5D94F4513}" srcOrd="3" destOrd="0" parTransId="{A031FF96-5B91-43C4-9BA4-B6BC3BE0CDC6}" sibTransId="{C4514BE7-8136-4C14-AEA2-D0C35400FF21}"/>
    <dgm:cxn modelId="{E029972E-89A4-41BE-A42F-4ADB69FDCB9A}" type="presOf" srcId="{C55CC3A9-AA79-4081-AE3D-FF3D38056105}" destId="{9E4D1FE3-6FD8-4DED-B404-D4DFA23915A7}" srcOrd="0" destOrd="0" presId="urn:microsoft.com/office/officeart/2005/8/layout/cycle3"/>
    <dgm:cxn modelId="{767C289A-06D8-48AF-AB55-52350F80C0A2}" type="presOf" srcId="{7A2A9F12-D5C2-4924-8B8B-155935C641AE}" destId="{C933BB2C-487A-48CD-8C55-CA0305A35D4F}" srcOrd="0" destOrd="0" presId="urn:microsoft.com/office/officeart/2005/8/layout/cycle3"/>
    <dgm:cxn modelId="{CFFB43F2-5413-4F79-A3BA-72901F24FCD6}" srcId="{F58B1A31-54DE-430A-8C2B-5AD23F0C5364}" destId="{DE3DEA5A-26A3-4441-9708-6B9B21A61393}" srcOrd="2" destOrd="0" parTransId="{C8933BB2-0424-4B7C-BC49-41431CC33FC7}" sibTransId="{5D1081A7-BF9B-41AF-8935-6C63A4CB28E1}"/>
    <dgm:cxn modelId="{8F6CE9CE-6384-4D8A-8C42-12C1BC9913A3}" type="presOf" srcId="{7BEBCDD9-C548-4D1E-AD96-DB5B85871F35}" destId="{9D50B2F2-0029-4729-9F61-1A50BDC56A7F}" srcOrd="0" destOrd="0" presId="urn:microsoft.com/office/officeart/2005/8/layout/cycle3"/>
    <dgm:cxn modelId="{2DB24FA9-B4D4-4F9C-8CDD-548FA75C701B}" type="presOf" srcId="{DE3DEA5A-26A3-4441-9708-6B9B21A61393}" destId="{AF79B7CE-03E0-4747-AFF5-6C22B27B397A}" srcOrd="0" destOrd="0" presId="urn:microsoft.com/office/officeart/2005/8/layout/cycle3"/>
    <dgm:cxn modelId="{51CED5BA-1D21-45A7-8E42-C6C52F5A0B90}" type="presOf" srcId="{C34A260C-EB2A-43C4-B386-5AC5D94F4513}" destId="{F612FF67-74C8-4DC3-AAE4-3CB9290020EE}" srcOrd="0" destOrd="0" presId="urn:microsoft.com/office/officeart/2005/8/layout/cycle3"/>
    <dgm:cxn modelId="{C817AB42-8EA3-4208-91B2-5942AB33231E}" type="presOf" srcId="{FBF92D1F-BB8E-42CF-8247-833C08FCC808}" destId="{C489FCDC-BA0B-4C53-A39C-F2BC5C050F4F}" srcOrd="0" destOrd="0" presId="urn:microsoft.com/office/officeart/2005/8/layout/cycle3"/>
    <dgm:cxn modelId="{C0054A0A-C63D-438D-A5CF-964C5819AF8A}" srcId="{F58B1A31-54DE-430A-8C2B-5AD23F0C5364}" destId="{7A2A9F12-D5C2-4924-8B8B-155935C641AE}" srcOrd="1" destOrd="0" parTransId="{3533256A-06DB-49D2-A9BA-D1E834C07C10}" sibTransId="{5D235F3E-3894-45EB-83E1-73B035318A25}"/>
    <dgm:cxn modelId="{BC15F7B4-DABB-4B28-89BC-58B382BA30C2}" srcId="{F58B1A31-54DE-430A-8C2B-5AD23F0C5364}" destId="{FBF92D1F-BB8E-42CF-8247-833C08FCC808}" srcOrd="0" destOrd="0" parTransId="{E41488BD-CA0B-4C88-855F-A92E06EBD150}" sibTransId="{7BEBCDD9-C548-4D1E-AD96-DB5B85871F35}"/>
    <dgm:cxn modelId="{31D71FE5-E43E-489F-A04A-3DAA660D4039}" type="presOf" srcId="{F58B1A31-54DE-430A-8C2B-5AD23F0C5364}" destId="{FF614933-6F37-442F-9C11-047066EC40BD}" srcOrd="0" destOrd="0" presId="urn:microsoft.com/office/officeart/2005/8/layout/cycle3"/>
    <dgm:cxn modelId="{8552AB05-7A83-493A-B6DE-0ADD64113AD1}" type="presParOf" srcId="{FF614933-6F37-442F-9C11-047066EC40BD}" destId="{B848F704-607C-455C-A7FA-8371881270FE}" srcOrd="0" destOrd="0" presId="urn:microsoft.com/office/officeart/2005/8/layout/cycle3"/>
    <dgm:cxn modelId="{45829A86-2F58-434F-955A-750CBB459962}" type="presParOf" srcId="{B848F704-607C-455C-A7FA-8371881270FE}" destId="{C489FCDC-BA0B-4C53-A39C-F2BC5C050F4F}" srcOrd="0" destOrd="0" presId="urn:microsoft.com/office/officeart/2005/8/layout/cycle3"/>
    <dgm:cxn modelId="{CB23B492-F356-4DE5-BFAC-0A577D44D39F}" type="presParOf" srcId="{B848F704-607C-455C-A7FA-8371881270FE}" destId="{9D50B2F2-0029-4729-9F61-1A50BDC56A7F}" srcOrd="1" destOrd="0" presId="urn:microsoft.com/office/officeart/2005/8/layout/cycle3"/>
    <dgm:cxn modelId="{774CB756-5C55-4B2B-8912-9DCAF8667F39}" type="presParOf" srcId="{B848F704-607C-455C-A7FA-8371881270FE}" destId="{C933BB2C-487A-48CD-8C55-CA0305A35D4F}" srcOrd="2" destOrd="0" presId="urn:microsoft.com/office/officeart/2005/8/layout/cycle3"/>
    <dgm:cxn modelId="{83E2B4A4-A0DD-42D0-927C-4F0DE03D8BBD}" type="presParOf" srcId="{B848F704-607C-455C-A7FA-8371881270FE}" destId="{AF79B7CE-03E0-4747-AFF5-6C22B27B397A}" srcOrd="3" destOrd="0" presId="urn:microsoft.com/office/officeart/2005/8/layout/cycle3"/>
    <dgm:cxn modelId="{684CB1FA-A0C9-4657-924C-C85D32712FD8}" type="presParOf" srcId="{B848F704-607C-455C-A7FA-8371881270FE}" destId="{F612FF67-74C8-4DC3-AAE4-3CB9290020EE}" srcOrd="4" destOrd="0" presId="urn:microsoft.com/office/officeart/2005/8/layout/cycle3"/>
    <dgm:cxn modelId="{A83ACBA8-926B-4ECF-8A81-F5AB2A9A3011}" type="presParOf" srcId="{B848F704-607C-455C-A7FA-8371881270FE}" destId="{9E4D1FE3-6FD8-4DED-B404-D4DFA23915A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0B2F2-0029-4729-9F61-1A50BDC56A7F}">
      <dsp:nvSpPr>
        <dsp:cNvPr id="0" name=""/>
        <dsp:cNvSpPr/>
      </dsp:nvSpPr>
      <dsp:spPr>
        <a:xfrm>
          <a:off x="1342641" y="-221215"/>
          <a:ext cx="4587524" cy="4587524"/>
        </a:xfrm>
        <a:prstGeom prst="circularArrow">
          <a:avLst>
            <a:gd name="adj1" fmla="val 5544"/>
            <a:gd name="adj2" fmla="val 330680"/>
            <a:gd name="adj3" fmla="val 13190119"/>
            <a:gd name="adj4" fmla="val 1775374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89FCDC-BA0B-4C53-A39C-F2BC5C050F4F}">
      <dsp:nvSpPr>
        <dsp:cNvPr id="0" name=""/>
        <dsp:cNvSpPr/>
      </dsp:nvSpPr>
      <dsp:spPr>
        <a:xfrm>
          <a:off x="2304250" y="313"/>
          <a:ext cx="2664307" cy="10689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b="1" kern="1200" dirty="0" smtClean="0"/>
            <a:t>CONSUMER</a:t>
          </a:r>
          <a:endParaRPr lang="en-AU" sz="3000" b="1" kern="1200" dirty="0"/>
        </a:p>
      </dsp:txBody>
      <dsp:txXfrm>
        <a:off x="2356430" y="52493"/>
        <a:ext cx="2559947" cy="964543"/>
      </dsp:txXfrm>
    </dsp:sp>
    <dsp:sp modelId="{C933BB2C-487A-48CD-8C55-CA0305A35D4F}">
      <dsp:nvSpPr>
        <dsp:cNvPr id="0" name=""/>
        <dsp:cNvSpPr/>
      </dsp:nvSpPr>
      <dsp:spPr>
        <a:xfrm>
          <a:off x="4392480" y="1368160"/>
          <a:ext cx="2137807" cy="10689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kern="1200" dirty="0" smtClean="0"/>
            <a:t>Field - Harvest</a:t>
          </a:r>
          <a:endParaRPr lang="en-AU" sz="3000" kern="1200" dirty="0"/>
        </a:p>
      </dsp:txBody>
      <dsp:txXfrm>
        <a:off x="4444660" y="1420340"/>
        <a:ext cx="2033447" cy="964543"/>
      </dsp:txXfrm>
    </dsp:sp>
    <dsp:sp modelId="{AF79B7CE-03E0-4747-AFF5-6C22B27B397A}">
      <dsp:nvSpPr>
        <dsp:cNvPr id="0" name=""/>
        <dsp:cNvSpPr/>
      </dsp:nvSpPr>
      <dsp:spPr>
        <a:xfrm>
          <a:off x="3717384" y="3539294"/>
          <a:ext cx="2137807" cy="10689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kern="1200" dirty="0" smtClean="0"/>
            <a:t>Packaging</a:t>
          </a:r>
          <a:endParaRPr lang="en-AU" sz="3400" kern="1200" dirty="0"/>
        </a:p>
      </dsp:txBody>
      <dsp:txXfrm>
        <a:off x="3769564" y="3591474"/>
        <a:ext cx="2033447" cy="964543"/>
      </dsp:txXfrm>
    </dsp:sp>
    <dsp:sp modelId="{F612FF67-74C8-4DC3-AAE4-3CB9290020EE}">
      <dsp:nvSpPr>
        <dsp:cNvPr id="0" name=""/>
        <dsp:cNvSpPr/>
      </dsp:nvSpPr>
      <dsp:spPr>
        <a:xfrm>
          <a:off x="1417615" y="3539294"/>
          <a:ext cx="2137807" cy="10689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000" b="0" kern="1200" dirty="0" smtClean="0"/>
            <a:t>Storage</a:t>
          </a:r>
          <a:endParaRPr lang="en-AU" sz="3000" b="0" kern="1200" dirty="0"/>
        </a:p>
      </dsp:txBody>
      <dsp:txXfrm>
        <a:off x="1469795" y="3591474"/>
        <a:ext cx="2033447" cy="964543"/>
      </dsp:txXfrm>
    </dsp:sp>
    <dsp:sp modelId="{9E4D1FE3-6FD8-4DED-B404-D4DFA23915A7}">
      <dsp:nvSpPr>
        <dsp:cNvPr id="0" name=""/>
        <dsp:cNvSpPr/>
      </dsp:nvSpPr>
      <dsp:spPr>
        <a:xfrm>
          <a:off x="706947" y="1352084"/>
          <a:ext cx="2137807" cy="10689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400" kern="1200" dirty="0" smtClean="0"/>
            <a:t>Retailer</a:t>
          </a:r>
          <a:endParaRPr lang="en-AU" sz="3400" kern="1200" dirty="0"/>
        </a:p>
      </dsp:txBody>
      <dsp:txXfrm>
        <a:off x="759127" y="1404264"/>
        <a:ext cx="2033447" cy="964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50DC0-DF20-3344-88F4-FC6243EEF9F0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850A2-1E31-7A47-8587-B459B9033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3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160" y="1710917"/>
            <a:ext cx="7346952" cy="1737375"/>
          </a:xfrm>
        </p:spPr>
        <p:txBody>
          <a:bodyPr anchor="b" anchorCtr="0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</a:t>
            </a:r>
            <a:br>
              <a:rPr lang="en-AU" dirty="0" smtClean="0"/>
            </a:br>
            <a:r>
              <a:rPr lang="en-AU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158" y="3448292"/>
            <a:ext cx="7346953" cy="1710917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3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1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2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5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95092" y="1963553"/>
            <a:ext cx="3868340" cy="54152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5092" y="2562825"/>
            <a:ext cx="3868340" cy="322195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63553"/>
            <a:ext cx="3887391" cy="5415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4C732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62825"/>
            <a:ext cx="3887391" cy="3221957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9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9315"/>
            <a:ext cx="4781550" cy="395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1204" cy="2909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8160" y="1710917"/>
            <a:ext cx="7346952" cy="1737375"/>
          </a:xfrm>
        </p:spPr>
        <p:txBody>
          <a:bodyPr anchor="b" anchorCtr="0">
            <a:normAutofit/>
          </a:bodyPr>
          <a:lstStyle>
            <a:lvl1pPr algn="r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</a:t>
            </a:r>
            <a:br>
              <a:rPr lang="en-AU" dirty="0" smtClean="0"/>
            </a:br>
            <a:r>
              <a:rPr lang="en-AU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158" y="3448292"/>
            <a:ext cx="7346953" cy="1710917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21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3179"/>
            <a:ext cx="4038600" cy="403267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9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77220" y="6356350"/>
            <a:ext cx="15556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1547"/>
                </a:solidFill>
              </a:defRPr>
            </a:lvl1pPr>
          </a:lstStyle>
          <a:p>
            <a:fld id="{B4716298-E12B-0E44-90E2-5B2DF61A81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6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808" y="1600200"/>
            <a:ext cx="6549992" cy="4379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7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11204" y="2242686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305" y="1"/>
            <a:ext cx="7122695" cy="6862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11204" y="2242686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7329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3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7329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056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056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0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8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3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B656081-F568-3340-8128-A3B4411F296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43B3DD-AA3E-3143-94B4-298FE7D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3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2762"/>
            <a:ext cx="8229600" cy="97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8" r:id="rId3"/>
    <p:sldLayoutId id="2147483699" r:id="rId4"/>
    <p:sldLayoutId id="2147483650" r:id="rId5"/>
    <p:sldLayoutId id="214748365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4C732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5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754"/>
            <a:ext cx="82296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7301"/>
            <a:ext cx="8229600" cy="411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8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0" r:id="rId2"/>
    <p:sldLayoutId id="214748366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8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9375" y="1301342"/>
            <a:ext cx="6175285" cy="1737375"/>
          </a:xfrm>
        </p:spPr>
        <p:txBody>
          <a:bodyPr>
            <a:normAutofit fontScale="90000"/>
          </a:bodyPr>
          <a:lstStyle/>
          <a:p>
            <a:r>
              <a:rPr lang="en-AU" b="0" dirty="0"/>
              <a:t>Pre and post-harvest</a:t>
            </a:r>
            <a:br>
              <a:rPr lang="en-AU" b="0" dirty="0"/>
            </a:br>
            <a:r>
              <a:rPr lang="en-AU" b="0" dirty="0"/>
              <a:t>management of fruit maturity</a:t>
            </a:r>
            <a:br>
              <a:rPr lang="en-AU" b="0" dirty="0"/>
            </a:br>
            <a:r>
              <a:rPr lang="en-AU" b="0" dirty="0"/>
              <a:t>and quality for market access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9825" y="3448292"/>
            <a:ext cx="6175286" cy="1710917"/>
          </a:xfrm>
        </p:spPr>
        <p:txBody>
          <a:bodyPr/>
          <a:lstStyle/>
          <a:p>
            <a:r>
              <a:rPr lang="en-AU" dirty="0" smtClean="0"/>
              <a:t>Dario Stefanelli</a:t>
            </a:r>
          </a:p>
          <a:p>
            <a:r>
              <a:rPr lang="en-AU" dirty="0" smtClean="0"/>
              <a:t> Christine </a:t>
            </a:r>
            <a:r>
              <a:rPr lang="en-AU" dirty="0" err="1" smtClean="0"/>
              <a:t>Frisina</a:t>
            </a:r>
            <a:r>
              <a:rPr lang="en-AU" dirty="0" smtClean="0"/>
              <a:t>, Janine Jaeger, John </a:t>
            </a:r>
            <a:r>
              <a:rPr lang="en-AU" dirty="0" err="1" smtClean="0"/>
              <a:t>Lopresti</a:t>
            </a:r>
            <a:r>
              <a:rPr lang="en-AU" dirty="0" smtClean="0"/>
              <a:t>, Rod Jones, Bruce Tomkins, </a:t>
            </a:r>
            <a:r>
              <a:rPr lang="en-AU" dirty="0" err="1" smtClean="0"/>
              <a:t>Alessando</a:t>
            </a:r>
            <a:r>
              <a:rPr lang="en-AU" dirty="0" smtClean="0"/>
              <a:t> </a:t>
            </a:r>
            <a:r>
              <a:rPr lang="en-AU" dirty="0" err="1" smtClean="0"/>
              <a:t>Ceccarelli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336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83" t="9425" r="24490" b="5336"/>
          <a:stretch/>
        </p:blipFill>
        <p:spPr>
          <a:xfrm>
            <a:off x="300460" y="163128"/>
            <a:ext cx="7204375" cy="6694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9792" y="862447"/>
            <a:ext cx="173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‘‘Terpen’’</a:t>
            </a:r>
            <a:endParaRPr lang="it-IT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026900" y="4581128"/>
            <a:ext cx="1505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Floral,</a:t>
            </a:r>
          </a:p>
          <a:p>
            <a:r>
              <a:rPr lang="en-AU" dirty="0" smtClean="0"/>
              <a:t>Spicy odour,</a:t>
            </a:r>
          </a:p>
          <a:p>
            <a:r>
              <a:rPr lang="en-AU" dirty="0" smtClean="0"/>
              <a:t>Important in </a:t>
            </a:r>
          </a:p>
          <a:p>
            <a:r>
              <a:rPr lang="en-AU" dirty="0" smtClean="0"/>
              <a:t>essential oils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89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39725"/>
            <a:ext cx="8601075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67575" y="4522143"/>
            <a:ext cx="1657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Peachy component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862447"/>
            <a:ext cx="173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‘‘Lactones’’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64713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AU" dirty="0" smtClean="0"/>
              <a:t>How do we make quality matter?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92" y="1875277"/>
            <a:ext cx="7488948" cy="3508977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Using </a:t>
            </a:r>
            <a:r>
              <a:rPr lang="en-AU" dirty="0"/>
              <a:t>a</a:t>
            </a:r>
            <a:r>
              <a:rPr lang="en-AU" dirty="0" smtClean="0"/>
              <a:t> “Value chain” consumer centred approach</a:t>
            </a:r>
          </a:p>
          <a:p>
            <a:endParaRPr lang="en-AU" dirty="0" smtClean="0"/>
          </a:p>
          <a:p>
            <a:r>
              <a:rPr lang="en-AU" dirty="0" smtClean="0"/>
              <a:t>Connecting and correlating agronomical practices and physiological parameters </a:t>
            </a:r>
            <a:r>
              <a:rPr lang="en-AU" sz="2200" dirty="0" smtClean="0"/>
              <a:t>(protocols in pre- and post-Harvest)</a:t>
            </a:r>
          </a:p>
          <a:p>
            <a:endParaRPr lang="en-AU" dirty="0" smtClean="0"/>
          </a:p>
          <a:p>
            <a:r>
              <a:rPr lang="en-AU" dirty="0"/>
              <a:t>Technology (I</a:t>
            </a:r>
            <a:r>
              <a:rPr lang="en-AU" baseline="-25000" dirty="0"/>
              <a:t>AD</a:t>
            </a:r>
            <a:r>
              <a:rPr lang="en-AU" dirty="0"/>
              <a:t> </a:t>
            </a:r>
            <a:r>
              <a:rPr lang="en-AU" dirty="0" smtClean="0"/>
              <a:t>, NIR, electronic noses)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Creating predictable and reliable models and systems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09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Future Goals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16757"/>
            <a:ext cx="7776864" cy="4392488"/>
          </a:xfrm>
        </p:spPr>
        <p:txBody>
          <a:bodyPr/>
          <a:lstStyle/>
          <a:p>
            <a:r>
              <a:rPr lang="en-AU" sz="2600" dirty="0" smtClean="0"/>
              <a:t>Variety </a:t>
            </a:r>
            <a:r>
              <a:rPr lang="en-AU" sz="2600" dirty="0"/>
              <a:t>calibration for the </a:t>
            </a:r>
            <a:r>
              <a:rPr lang="en-AU" sz="2600" dirty="0" smtClean="0"/>
              <a:t>DA-Meter</a:t>
            </a:r>
          </a:p>
          <a:p>
            <a:endParaRPr lang="en-AU" sz="1100" dirty="0"/>
          </a:p>
          <a:p>
            <a:r>
              <a:rPr lang="en-AU" sz="2600" dirty="0" smtClean="0"/>
              <a:t>Validation </a:t>
            </a:r>
            <a:r>
              <a:rPr lang="en-AU" sz="2600" dirty="0"/>
              <a:t>and new protocol  </a:t>
            </a:r>
            <a:r>
              <a:rPr lang="en-AU" sz="2600" dirty="0" smtClean="0"/>
              <a:t>creation for </a:t>
            </a:r>
            <a:r>
              <a:rPr lang="en-AU" sz="2600" dirty="0"/>
              <a:t>different </a:t>
            </a:r>
            <a:r>
              <a:rPr lang="en-AU" sz="2600" dirty="0" smtClean="0"/>
              <a:t>species (pre and post harvest)</a:t>
            </a:r>
          </a:p>
          <a:p>
            <a:endParaRPr lang="en-AU" sz="1100" dirty="0" smtClean="0"/>
          </a:p>
          <a:p>
            <a:r>
              <a:rPr lang="en-AU" sz="2600" dirty="0"/>
              <a:t>Correlation of I</a:t>
            </a:r>
            <a:r>
              <a:rPr lang="en-AU" sz="2600" baseline="-25000" dirty="0"/>
              <a:t>AD</a:t>
            </a:r>
            <a:r>
              <a:rPr lang="en-AU" sz="2600" dirty="0"/>
              <a:t> values with </a:t>
            </a:r>
            <a:r>
              <a:rPr lang="en-AU" sz="2600" dirty="0" smtClean="0"/>
              <a:t>other physiological, molecular or health parameters </a:t>
            </a:r>
          </a:p>
          <a:p>
            <a:endParaRPr lang="en-AU" sz="1100" dirty="0"/>
          </a:p>
          <a:p>
            <a:r>
              <a:rPr lang="en-AU" sz="2600" dirty="0" smtClean="0"/>
              <a:t>Consumer </a:t>
            </a:r>
            <a:r>
              <a:rPr lang="en-AU" sz="2600" dirty="0"/>
              <a:t>responses to fruit quality affected by storage length and </a:t>
            </a:r>
            <a:r>
              <a:rPr lang="en-AU" sz="2600" dirty="0" smtClean="0"/>
              <a:t>maturity</a:t>
            </a:r>
          </a:p>
          <a:p>
            <a:endParaRPr lang="en-AU" sz="1100" dirty="0" smtClean="0"/>
          </a:p>
          <a:p>
            <a:r>
              <a:rPr lang="en-AU" sz="2600" dirty="0" smtClean="0"/>
              <a:t>Value Chain fully predicting model</a:t>
            </a:r>
            <a:endParaRPr lang="en-AU" sz="2600" dirty="0"/>
          </a:p>
          <a:p>
            <a:endParaRPr lang="en-AU" sz="2600" dirty="0"/>
          </a:p>
          <a:p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42750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DA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Allows rapid and accurate measurement of  fruit maturity along the whole chain providing consistent quality fruit that meets consumer expectations and improves  </a:t>
            </a:r>
            <a:r>
              <a:rPr lang="en-AU" b="1" dirty="0" smtClean="0"/>
              <a:t> profitability</a:t>
            </a:r>
          </a:p>
          <a:p>
            <a:pPr eaLnBrk="1" hangingPunct="1"/>
            <a:endParaRPr lang="en-AU" dirty="0" smtClean="0"/>
          </a:p>
          <a:p>
            <a:pPr algn="ctr" eaLnBrk="1" hangingPunct="1"/>
            <a:r>
              <a:rPr lang="en-AU" dirty="0" smtClean="0"/>
              <a:t>Allows to build a brand of guaranteed quality </a:t>
            </a:r>
          </a:p>
          <a:p>
            <a:pPr algn="ctr" eaLnBrk="1" hangingPunct="1"/>
            <a:endParaRPr lang="en-AU" sz="1400" dirty="0" smtClean="0"/>
          </a:p>
        </p:txBody>
      </p:sp>
    </p:spTree>
    <p:extLst>
      <p:ext uri="{BB962C8B-B14F-4D97-AF65-F5344CB8AC3E}">
        <p14:creationId xmlns:p14="http://schemas.microsoft.com/office/powerpoint/2010/main" val="33047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264" y="1052736"/>
            <a:ext cx="1757586" cy="5184576"/>
          </a:xfrm>
        </p:spPr>
        <p:txBody>
          <a:bodyPr anchor="t">
            <a:normAutofit fontScale="90000"/>
          </a:bodyPr>
          <a:lstStyle/>
          <a:p>
            <a:r>
              <a:rPr lang="en-AU" sz="2200" dirty="0" smtClean="0"/>
              <a:t>Thanks to: </a:t>
            </a:r>
            <a:br>
              <a:rPr lang="en-AU" sz="2200" dirty="0" smtClean="0"/>
            </a:br>
            <a:r>
              <a:rPr lang="en-AU" sz="2200" dirty="0" smtClean="0"/>
              <a:t>Growers</a:t>
            </a:r>
            <a:r>
              <a:rPr lang="en-AU" sz="1200" dirty="0" smtClean="0"/>
              <a:t> </a:t>
            </a:r>
            <a:br>
              <a:rPr lang="en-AU" sz="1200" dirty="0" smtClean="0"/>
            </a:br>
            <a:r>
              <a:rPr lang="en-AU" sz="2200" dirty="0" smtClean="0"/>
              <a:t>Colleagues</a:t>
            </a:r>
            <a:br>
              <a:rPr lang="en-AU" sz="2200" dirty="0" smtClean="0"/>
            </a:br>
            <a:r>
              <a:rPr lang="en-AU" sz="2000" dirty="0" smtClean="0"/>
              <a:t>International</a:t>
            </a: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000" dirty="0" smtClean="0"/>
              <a:t>Students</a:t>
            </a: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/>
              <a:t/>
            </a:r>
            <a:br>
              <a:rPr lang="en-AU" sz="2200" dirty="0"/>
            </a:br>
            <a:r>
              <a:rPr lang="en-AU" sz="2200" dirty="0" smtClean="0"/>
              <a:t>Funding:</a:t>
            </a:r>
            <a:br>
              <a:rPr lang="en-AU" sz="2200" dirty="0" smtClean="0"/>
            </a:b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/>
              <a:t/>
            </a:r>
            <a:br>
              <a:rPr lang="en-AU" sz="2200" dirty="0"/>
            </a:b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/>
              <a:t/>
            </a:r>
            <a:br>
              <a:rPr lang="en-AU" sz="2200" dirty="0"/>
            </a:b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/>
              <a:t/>
            </a:r>
            <a:br>
              <a:rPr lang="en-AU" sz="2200" dirty="0"/>
            </a:br>
            <a:r>
              <a:rPr lang="en-AU" sz="2200" dirty="0"/>
              <a:t/>
            </a:r>
            <a:br>
              <a:rPr lang="en-AU" sz="2200" dirty="0"/>
            </a:br>
            <a:r>
              <a:rPr lang="en-AU" sz="2200" dirty="0" smtClean="0"/>
              <a:t/>
            </a:r>
            <a:br>
              <a:rPr lang="en-AU" sz="2200" dirty="0" smtClean="0"/>
            </a:br>
            <a:r>
              <a:rPr lang="en-AU" sz="2200" dirty="0" smtClean="0"/>
              <a:t/>
            </a:r>
            <a:br>
              <a:rPr lang="en-AU" sz="2200" dirty="0" smtClean="0"/>
            </a:br>
            <a:endParaRPr lang="en-AU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4" y="836712"/>
            <a:ext cx="6261050" cy="4695788"/>
          </a:xfrm>
        </p:spPr>
      </p:pic>
      <p:sp>
        <p:nvSpPr>
          <p:cNvPr id="5" name="Oval Callout 4"/>
          <p:cNvSpPr/>
          <p:nvPr/>
        </p:nvSpPr>
        <p:spPr>
          <a:xfrm>
            <a:off x="3491880" y="963128"/>
            <a:ext cx="3456384" cy="1728192"/>
          </a:xfrm>
          <a:prstGeom prst="wedgeEllipseCallout">
            <a:avLst>
              <a:gd name="adj1" fmla="val -53487"/>
              <a:gd name="adj2" fmla="val 3313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Sooo</a:t>
            </a:r>
            <a:r>
              <a:rPr lang="en-AU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 Questions?</a:t>
            </a:r>
            <a:endParaRPr lang="en-AU" sz="3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01" y="4797152"/>
            <a:ext cx="1527442" cy="72008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717032"/>
            <a:ext cx="1545730" cy="77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8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549275"/>
            <a:ext cx="7704856" cy="1008063"/>
          </a:xfrm>
        </p:spPr>
        <p:txBody>
          <a:bodyPr/>
          <a:lstStyle/>
          <a:p>
            <a:r>
              <a:rPr lang="en-AU" dirty="0" smtClean="0"/>
              <a:t>Issues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3568" y="2135188"/>
            <a:ext cx="7704856" cy="3990975"/>
          </a:xfrm>
        </p:spPr>
        <p:txBody>
          <a:bodyPr/>
          <a:lstStyle/>
          <a:p>
            <a:r>
              <a:rPr lang="en-AU" dirty="0" smtClean="0"/>
              <a:t>Stagnant market for fresh fruit</a:t>
            </a:r>
          </a:p>
          <a:p>
            <a:pPr lvl="1"/>
            <a:r>
              <a:rPr lang="en-AU" dirty="0" smtClean="0"/>
              <a:t>Price stasis</a:t>
            </a:r>
          </a:p>
          <a:p>
            <a:pPr lvl="1"/>
            <a:r>
              <a:rPr lang="en-AU" dirty="0" smtClean="0"/>
              <a:t>Need to differentiate during marketing</a:t>
            </a:r>
          </a:p>
          <a:p>
            <a:pPr lvl="1"/>
            <a:endParaRPr lang="en-AU" sz="1200" dirty="0" smtClean="0"/>
          </a:p>
          <a:p>
            <a:r>
              <a:rPr lang="en-AU" dirty="0" smtClean="0"/>
              <a:t>Need to increase  export</a:t>
            </a:r>
          </a:p>
          <a:p>
            <a:pPr lvl="1"/>
            <a:r>
              <a:rPr lang="en-AU" dirty="0" smtClean="0"/>
              <a:t>Market selection especially in Asia</a:t>
            </a:r>
          </a:p>
          <a:p>
            <a:pPr lvl="1"/>
            <a:endParaRPr lang="en-AU" sz="1200" dirty="0" smtClean="0"/>
          </a:p>
          <a:p>
            <a:r>
              <a:rPr lang="en-AU" dirty="0" smtClean="0"/>
              <a:t>Importance to cater to consumers</a:t>
            </a:r>
          </a:p>
          <a:p>
            <a:pPr lvl="1"/>
            <a:r>
              <a:rPr lang="en-AU" dirty="0"/>
              <a:t>H</a:t>
            </a:r>
            <a:r>
              <a:rPr lang="en-AU" dirty="0" smtClean="0"/>
              <a:t>igh consumer dissatisfaction </a:t>
            </a:r>
          </a:p>
          <a:p>
            <a:pPr lvl="1"/>
            <a:r>
              <a:rPr lang="en-AU" dirty="0" smtClean="0"/>
              <a:t>Retailers dictate quality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35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04856" cy="114300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Value Chain System approach to Quality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582215"/>
              </p:ext>
            </p:extLst>
          </p:nvPr>
        </p:nvGraphicFramePr>
        <p:xfrm>
          <a:off x="899592" y="1844824"/>
          <a:ext cx="72728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68144" y="1340768"/>
            <a:ext cx="19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Determines the quality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71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033184"/>
          </a:xfrm>
        </p:spPr>
        <p:txBody>
          <a:bodyPr>
            <a:normAutofit/>
          </a:bodyPr>
          <a:lstStyle/>
          <a:p>
            <a:r>
              <a:rPr lang="en-AU" dirty="0" smtClean="0"/>
              <a:t>Value chain system – Industry focused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941568" cy="4752528"/>
          </a:xfrm>
        </p:spPr>
        <p:txBody>
          <a:bodyPr/>
          <a:lstStyle/>
          <a:p>
            <a:r>
              <a:rPr lang="en-AU" sz="2600" dirty="0" smtClean="0"/>
              <a:t>Needs to have a common </a:t>
            </a:r>
            <a:r>
              <a:rPr lang="en-AU" sz="2600" dirty="0"/>
              <a:t>language</a:t>
            </a:r>
            <a:r>
              <a:rPr lang="en-AU" sz="2600" dirty="0" smtClean="0">
                <a:solidFill>
                  <a:srgbClr val="FF0000"/>
                </a:solidFill>
              </a:rPr>
              <a:t> </a:t>
            </a:r>
            <a:r>
              <a:rPr lang="en-AU" sz="2600" dirty="0" smtClean="0"/>
              <a:t>(comparable measurements) to base decisions on at each chain step</a:t>
            </a:r>
          </a:p>
          <a:p>
            <a:endParaRPr lang="en-AU" sz="1200" dirty="0" smtClean="0"/>
          </a:p>
          <a:p>
            <a:r>
              <a:rPr lang="en-AU" sz="2600" dirty="0" smtClean="0"/>
              <a:t>Guarantees consistent quality</a:t>
            </a:r>
          </a:p>
          <a:p>
            <a:endParaRPr lang="en-AU" sz="1200" dirty="0"/>
          </a:p>
          <a:p>
            <a:r>
              <a:rPr lang="en-AU" sz="2600" dirty="0" smtClean="0"/>
              <a:t>Increases profitability (access to high quality markets)</a:t>
            </a:r>
          </a:p>
          <a:p>
            <a:endParaRPr lang="en-AU" sz="1200" dirty="0"/>
          </a:p>
          <a:p>
            <a:r>
              <a:rPr lang="en-AU" sz="2600" dirty="0" smtClean="0"/>
              <a:t>Improves consumer satisfaction (delivery of consistent and preferred quality)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6303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7" y="549275"/>
            <a:ext cx="7872241" cy="1470025"/>
          </a:xfrm>
        </p:spPr>
        <p:txBody>
          <a:bodyPr/>
          <a:lstStyle/>
          <a:p>
            <a:r>
              <a:rPr lang="en-AU" sz="3200" dirty="0" smtClean="0"/>
              <a:t>I</a:t>
            </a:r>
            <a:r>
              <a:rPr lang="en-AU" sz="3200" baseline="-25000" dirty="0" smtClean="0"/>
              <a:t>AD </a:t>
            </a:r>
            <a:r>
              <a:rPr lang="en-AU" sz="3200" dirty="0" smtClean="0"/>
              <a:t>in Pre- and Post-Harvest</a:t>
            </a:r>
            <a:br>
              <a:rPr lang="en-AU" sz="3200" dirty="0" smtClean="0"/>
            </a:br>
            <a:r>
              <a:rPr lang="en-AU" dirty="0" smtClean="0"/>
              <a:t>Common measurement along the value chain</a:t>
            </a: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r="6081"/>
          <a:stretch/>
        </p:blipFill>
        <p:spPr>
          <a:xfrm>
            <a:off x="755576" y="2204863"/>
            <a:ext cx="2539013" cy="39924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5" r="30986"/>
          <a:stretch/>
        </p:blipFill>
        <p:spPr>
          <a:xfrm>
            <a:off x="3294589" y="2204863"/>
            <a:ext cx="3048596" cy="3974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414" r="20782"/>
          <a:stretch/>
        </p:blipFill>
        <p:spPr>
          <a:xfrm>
            <a:off x="6228184" y="2204863"/>
            <a:ext cx="2327625" cy="39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Correlation with ethylene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2790825"/>
            <a:ext cx="3124800" cy="312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3525" y="2809350"/>
            <a:ext cx="3124725" cy="31247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9">
            <a:off x="3206750" y="2870200"/>
            <a:ext cx="2786063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199" y="1312863"/>
            <a:ext cx="7696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Maturity classes (optimal harvest – Market Specific)</a:t>
            </a:r>
            <a:endParaRPr lang="en-A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6724" y="1779588"/>
            <a:ext cx="239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Variety Specific</a:t>
            </a:r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2437" y="2217738"/>
            <a:ext cx="5882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Can be done in the field (</a:t>
            </a:r>
            <a:r>
              <a:rPr lang="en-AU" sz="2800" dirty="0"/>
              <a:t>N</a:t>
            </a:r>
            <a:r>
              <a:rPr lang="en-AU" sz="2800" dirty="0" smtClean="0"/>
              <a:t>ew protocol)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45325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000" dirty="0" smtClean="0"/>
              <a:t>August Flame peach </a:t>
            </a:r>
            <a:r>
              <a:rPr lang="en-AU" sz="3000" dirty="0"/>
              <a:t>I</a:t>
            </a:r>
            <a:r>
              <a:rPr lang="en-AU" sz="3000" baseline="-25000" dirty="0"/>
              <a:t>AD</a:t>
            </a:r>
            <a:r>
              <a:rPr lang="en-AU" sz="3000" dirty="0"/>
              <a:t> field development depending on </a:t>
            </a:r>
            <a:r>
              <a:rPr lang="en-AU" sz="3000" dirty="0" smtClean="0"/>
              <a:t>tree architecture </a:t>
            </a:r>
            <a:r>
              <a:rPr lang="en-AU" sz="2800" dirty="0" smtClean="0"/>
              <a:t>(optimal Harvest)</a:t>
            </a:r>
            <a:endParaRPr lang="en-AU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844792"/>
              </p:ext>
            </p:extLst>
          </p:nvPr>
        </p:nvGraphicFramePr>
        <p:xfrm>
          <a:off x="952500" y="1700808"/>
          <a:ext cx="736391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20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442761"/>
            <a:ext cx="8562975" cy="1147913"/>
          </a:xfrm>
        </p:spPr>
        <p:txBody>
          <a:bodyPr/>
          <a:lstStyle/>
          <a:p>
            <a:r>
              <a:rPr lang="en-AU" dirty="0" smtClean="0"/>
              <a:t>September Sun at 0 °C and 7 °C </a:t>
            </a:r>
            <a:r>
              <a:rPr lang="en-AU" sz="2600" dirty="0" smtClean="0"/>
              <a:t/>
            </a:r>
            <a:br>
              <a:rPr lang="en-AU" sz="2600" dirty="0" smtClean="0"/>
            </a:br>
            <a:r>
              <a:rPr lang="en-AU" sz="2400" dirty="0" smtClean="0"/>
              <a:t>(Predicting optimal storage length)</a:t>
            </a:r>
            <a:endParaRPr lang="en-AU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04856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0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Fruit Volatile and Aroma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14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Important for Asian Markets</a:t>
            </a:r>
          </a:p>
          <a:p>
            <a:pPr marL="0" indent="0">
              <a:buNone/>
            </a:pPr>
            <a:r>
              <a:rPr lang="en-AU" b="1" dirty="0" smtClean="0"/>
              <a:t>Fundamental aspects of fruit taste</a:t>
            </a:r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r>
              <a:rPr lang="en-AU" b="1" dirty="0" smtClean="0"/>
              <a:t>Intact </a:t>
            </a:r>
            <a:r>
              <a:rPr lang="en-AU" b="1" dirty="0"/>
              <a:t>fruit </a:t>
            </a:r>
            <a:r>
              <a:rPr lang="en-AU" dirty="0"/>
              <a:t>(consumer odour perception in shelf)</a:t>
            </a:r>
          </a:p>
          <a:p>
            <a:pPr>
              <a:buFontTx/>
              <a:buChar char="-"/>
            </a:pPr>
            <a:r>
              <a:rPr lang="en-AU" sz="2000" dirty="0" smtClean="0"/>
              <a:t>Christine </a:t>
            </a:r>
            <a:r>
              <a:rPr lang="en-AU" sz="2000" dirty="0" err="1"/>
              <a:t>Frisina</a:t>
            </a:r>
            <a:r>
              <a:rPr lang="en-AU" sz="2000" dirty="0"/>
              <a:t> PhD (RMIT</a:t>
            </a:r>
            <a:r>
              <a:rPr lang="en-AU" sz="2000" dirty="0" smtClean="0"/>
              <a:t>)</a:t>
            </a:r>
          </a:p>
          <a:p>
            <a:pPr>
              <a:buFontTx/>
              <a:buChar char="-"/>
            </a:pPr>
            <a:endParaRPr lang="en-AU" sz="1600" dirty="0"/>
          </a:p>
          <a:p>
            <a:pPr marL="0" indent="0">
              <a:buNone/>
            </a:pPr>
            <a:r>
              <a:rPr lang="en-AU" b="1" dirty="0"/>
              <a:t>Fruit pulp </a:t>
            </a:r>
            <a:r>
              <a:rPr lang="en-AU" dirty="0"/>
              <a:t>(consumer aroma perception at first bite)</a:t>
            </a:r>
          </a:p>
          <a:p>
            <a:pPr>
              <a:buFontTx/>
              <a:buChar char="-"/>
            </a:pPr>
            <a:r>
              <a:rPr lang="en-AU" sz="2000" dirty="0" smtClean="0"/>
              <a:t>Alessandro </a:t>
            </a:r>
            <a:r>
              <a:rPr lang="en-AU" sz="2000" dirty="0" err="1"/>
              <a:t>Ceccarelli</a:t>
            </a:r>
            <a:r>
              <a:rPr lang="en-AU" sz="2000" dirty="0"/>
              <a:t> PhD (University of Bologna and RMIT</a:t>
            </a:r>
            <a:r>
              <a:rPr lang="en-AU" sz="2000" dirty="0" smtClean="0"/>
              <a:t>)</a:t>
            </a:r>
          </a:p>
          <a:p>
            <a:pPr>
              <a:buFontTx/>
              <a:buChar char="-"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22902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375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Custom Design</vt:lpstr>
      <vt:lpstr>1_Office Theme</vt:lpstr>
      <vt:lpstr>2_Office Theme</vt:lpstr>
      <vt:lpstr>Pre and post-harvest management of fruit maturity and quality for market access</vt:lpstr>
      <vt:lpstr>Issues</vt:lpstr>
      <vt:lpstr>Value Chain System approach to Quality</vt:lpstr>
      <vt:lpstr>Value chain system – Industry focused</vt:lpstr>
      <vt:lpstr>IAD in Pre- and Post-Harvest Common measurement along the value chain</vt:lpstr>
      <vt:lpstr>Correlation with ethylene</vt:lpstr>
      <vt:lpstr>August Flame peach IAD field development depending on tree architecture (optimal Harvest)</vt:lpstr>
      <vt:lpstr>September Sun at 0 °C and 7 °C  (Predicting optimal storage length)</vt:lpstr>
      <vt:lpstr>Fruit Volatile and Aroma Development</vt:lpstr>
      <vt:lpstr>PowerPoint Presentation</vt:lpstr>
      <vt:lpstr>PowerPoint Presentation</vt:lpstr>
      <vt:lpstr>How do we make quality matter?</vt:lpstr>
      <vt:lpstr>Future Goals</vt:lpstr>
      <vt:lpstr>DA Technology</vt:lpstr>
      <vt:lpstr>Thanks to:  Growers  Colleagues International Students  Funding: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Pink</dc:creator>
  <cp:lastModifiedBy>Mark Hincksman</cp:lastModifiedBy>
  <cp:revision>82</cp:revision>
  <cp:lastPrinted>2015-12-31T01:33:04Z</cp:lastPrinted>
  <dcterms:created xsi:type="dcterms:W3CDTF">2015-10-29T00:41:52Z</dcterms:created>
  <dcterms:modified xsi:type="dcterms:W3CDTF">2016-05-17T22:51:50Z</dcterms:modified>
</cp:coreProperties>
</file>