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50"/>
  </p:notesMasterIdLst>
  <p:handoutMasterIdLst>
    <p:handoutMasterId r:id="rId51"/>
  </p:handoutMasterIdLst>
  <p:sldIdLst>
    <p:sldId id="256" r:id="rId3"/>
    <p:sldId id="259" r:id="rId4"/>
    <p:sldId id="258" r:id="rId5"/>
    <p:sldId id="284" r:id="rId6"/>
    <p:sldId id="260" r:id="rId7"/>
    <p:sldId id="261" r:id="rId8"/>
    <p:sldId id="285" r:id="rId9"/>
    <p:sldId id="287" r:id="rId10"/>
    <p:sldId id="262" r:id="rId11"/>
    <p:sldId id="289" r:id="rId12"/>
    <p:sldId id="290" r:id="rId13"/>
    <p:sldId id="291" r:id="rId14"/>
    <p:sldId id="292" r:id="rId15"/>
    <p:sldId id="269" r:id="rId16"/>
    <p:sldId id="270" r:id="rId17"/>
    <p:sldId id="271" r:id="rId18"/>
    <p:sldId id="297" r:id="rId19"/>
    <p:sldId id="298" r:id="rId20"/>
    <p:sldId id="308" r:id="rId21"/>
    <p:sldId id="311" r:id="rId22"/>
    <p:sldId id="301" r:id="rId23"/>
    <p:sldId id="302" r:id="rId24"/>
    <p:sldId id="303" r:id="rId25"/>
    <p:sldId id="304" r:id="rId26"/>
    <p:sldId id="307" r:id="rId27"/>
    <p:sldId id="306" r:id="rId28"/>
    <p:sldId id="312" r:id="rId29"/>
    <p:sldId id="313" r:id="rId30"/>
    <p:sldId id="309" r:id="rId31"/>
    <p:sldId id="275" r:id="rId32"/>
    <p:sldId id="276" r:id="rId33"/>
    <p:sldId id="277" r:id="rId34"/>
    <p:sldId id="278" r:id="rId35"/>
    <p:sldId id="280" r:id="rId36"/>
    <p:sldId id="281" r:id="rId37"/>
    <p:sldId id="323" r:id="rId38"/>
    <p:sldId id="324" r:id="rId39"/>
    <p:sldId id="282" r:id="rId40"/>
    <p:sldId id="286" r:id="rId41"/>
    <p:sldId id="319" r:id="rId42"/>
    <p:sldId id="320" r:id="rId43"/>
    <p:sldId id="315" r:id="rId44"/>
    <p:sldId id="316" r:id="rId45"/>
    <p:sldId id="317" r:id="rId46"/>
    <p:sldId id="322" r:id="rId47"/>
    <p:sldId id="318" r:id="rId48"/>
    <p:sldId id="283" r:id="rId49"/>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AAA1"/>
    <a:srgbClr val="758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83" autoAdjust="0"/>
  </p:normalViewPr>
  <p:slideViewPr>
    <p:cSldViewPr showGuides="1">
      <p:cViewPr varScale="1">
        <p:scale>
          <a:sx n="85" d="100"/>
          <a:sy n="85" d="100"/>
        </p:scale>
        <p:origin x="-86" y="-2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internal.vic.gov.au\depi\GroupData\Central\BundooraBRC\MAP\Blush%20pear%20market%20quality%20105251\Lanya\Da-readings%202015\Lanya%20maturity%20devel%2014-1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Dario-Knox_U\Student-Scholarship\Elisa%20Bonora\Elisa%20Bonora%20dati\PEACH\Summer%20Flrie%2034\SF34%20diam&amp;DA%20tab%20Pivot.xls"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ario-Knox_U\Student-Scholarship\Student%20exchanges\Alessandro%20Ceccarelli\ROSE%20BRIGHT%20FINAL%20FOLDER\Per%20verifica%20predittore-DS.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internal.vic.gov.au\depi\GroupData\Central\BundooraBRC\MAP\Blush%20pear%20market%20quality%20105251\JL%20DATA%20INPUT\Harvest%20data%20only\LANYA%20DA%20RIPENING%203%20harvests%20ALL%20DATA.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internal.vic.gov.au\DEPI\GroupData\Central\BundooraBRC\MAP\SUMMERFRUIT%20104937%20RIPENING\104937%20Data\Jeffrey\jEFREY-AgriBio\Results\Titratable%20acidity.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'graph T'!$B$2</c:f>
              <c:strCache>
                <c:ptCount val="1"/>
                <c:pt idx="0">
                  <c:v>William's 13/14</c:v>
                </c:pt>
              </c:strCache>
            </c:strRef>
          </c:tx>
          <c:marker>
            <c:symbol val="none"/>
          </c:marker>
          <c:cat>
            <c:numRef>
              <c:f>'graph T'!$H$3:$H$93</c:f>
              <c:numCache>
                <c:formatCode>d\-mmm</c:formatCode>
                <c:ptCount val="91"/>
                <c:pt idx="0">
                  <c:v>42358</c:v>
                </c:pt>
                <c:pt idx="1">
                  <c:v>42359</c:v>
                </c:pt>
                <c:pt idx="2">
                  <c:v>42360</c:v>
                </c:pt>
                <c:pt idx="3">
                  <c:v>42361</c:v>
                </c:pt>
                <c:pt idx="4">
                  <c:v>42362</c:v>
                </c:pt>
                <c:pt idx="5">
                  <c:v>42363</c:v>
                </c:pt>
                <c:pt idx="6">
                  <c:v>42364</c:v>
                </c:pt>
                <c:pt idx="7">
                  <c:v>42365</c:v>
                </c:pt>
                <c:pt idx="8">
                  <c:v>42366</c:v>
                </c:pt>
                <c:pt idx="9">
                  <c:v>42367</c:v>
                </c:pt>
                <c:pt idx="10">
                  <c:v>42368</c:v>
                </c:pt>
                <c:pt idx="11">
                  <c:v>42369</c:v>
                </c:pt>
                <c:pt idx="12">
                  <c:v>42370</c:v>
                </c:pt>
                <c:pt idx="13">
                  <c:v>42371</c:v>
                </c:pt>
                <c:pt idx="14">
                  <c:v>42372</c:v>
                </c:pt>
                <c:pt idx="15">
                  <c:v>42373</c:v>
                </c:pt>
                <c:pt idx="16">
                  <c:v>42374</c:v>
                </c:pt>
                <c:pt idx="17">
                  <c:v>42375</c:v>
                </c:pt>
                <c:pt idx="18">
                  <c:v>42376</c:v>
                </c:pt>
                <c:pt idx="19">
                  <c:v>42377</c:v>
                </c:pt>
                <c:pt idx="20">
                  <c:v>42378</c:v>
                </c:pt>
                <c:pt idx="21">
                  <c:v>42379</c:v>
                </c:pt>
                <c:pt idx="22">
                  <c:v>42380</c:v>
                </c:pt>
                <c:pt idx="23">
                  <c:v>42381</c:v>
                </c:pt>
                <c:pt idx="24">
                  <c:v>42382</c:v>
                </c:pt>
                <c:pt idx="25">
                  <c:v>42383</c:v>
                </c:pt>
                <c:pt idx="26">
                  <c:v>42384</c:v>
                </c:pt>
                <c:pt idx="27">
                  <c:v>42385</c:v>
                </c:pt>
                <c:pt idx="28">
                  <c:v>42386</c:v>
                </c:pt>
                <c:pt idx="29">
                  <c:v>42387</c:v>
                </c:pt>
                <c:pt idx="30">
                  <c:v>42388</c:v>
                </c:pt>
                <c:pt idx="31">
                  <c:v>42389</c:v>
                </c:pt>
                <c:pt idx="32">
                  <c:v>42390</c:v>
                </c:pt>
                <c:pt idx="33">
                  <c:v>42391</c:v>
                </c:pt>
                <c:pt idx="34">
                  <c:v>42392</c:v>
                </c:pt>
                <c:pt idx="35">
                  <c:v>42393</c:v>
                </c:pt>
                <c:pt idx="36">
                  <c:v>42394</c:v>
                </c:pt>
                <c:pt idx="37">
                  <c:v>42395</c:v>
                </c:pt>
                <c:pt idx="38">
                  <c:v>42396</c:v>
                </c:pt>
                <c:pt idx="39">
                  <c:v>42397</c:v>
                </c:pt>
                <c:pt idx="40">
                  <c:v>42398</c:v>
                </c:pt>
                <c:pt idx="41">
                  <c:v>42399</c:v>
                </c:pt>
                <c:pt idx="42">
                  <c:v>42400</c:v>
                </c:pt>
                <c:pt idx="43">
                  <c:v>42401</c:v>
                </c:pt>
                <c:pt idx="44">
                  <c:v>42402</c:v>
                </c:pt>
                <c:pt idx="45">
                  <c:v>42403</c:v>
                </c:pt>
                <c:pt idx="46">
                  <c:v>42404</c:v>
                </c:pt>
                <c:pt idx="47">
                  <c:v>42405</c:v>
                </c:pt>
                <c:pt idx="48">
                  <c:v>42406</c:v>
                </c:pt>
                <c:pt idx="49">
                  <c:v>42407</c:v>
                </c:pt>
                <c:pt idx="50">
                  <c:v>42408</c:v>
                </c:pt>
                <c:pt idx="51">
                  <c:v>42409</c:v>
                </c:pt>
                <c:pt idx="52">
                  <c:v>42410</c:v>
                </c:pt>
                <c:pt idx="53">
                  <c:v>42411</c:v>
                </c:pt>
                <c:pt idx="54">
                  <c:v>42412</c:v>
                </c:pt>
                <c:pt idx="55">
                  <c:v>42413</c:v>
                </c:pt>
                <c:pt idx="56">
                  <c:v>42414</c:v>
                </c:pt>
                <c:pt idx="57">
                  <c:v>42415</c:v>
                </c:pt>
                <c:pt idx="58">
                  <c:v>42416</c:v>
                </c:pt>
                <c:pt idx="59">
                  <c:v>42417</c:v>
                </c:pt>
                <c:pt idx="60">
                  <c:v>42418</c:v>
                </c:pt>
                <c:pt idx="61">
                  <c:v>42419</c:v>
                </c:pt>
                <c:pt idx="62">
                  <c:v>42420</c:v>
                </c:pt>
                <c:pt idx="63">
                  <c:v>42421</c:v>
                </c:pt>
                <c:pt idx="64">
                  <c:v>42422</c:v>
                </c:pt>
                <c:pt idx="65">
                  <c:v>42423</c:v>
                </c:pt>
                <c:pt idx="66">
                  <c:v>42424</c:v>
                </c:pt>
                <c:pt idx="67">
                  <c:v>42425</c:v>
                </c:pt>
                <c:pt idx="68">
                  <c:v>42426</c:v>
                </c:pt>
                <c:pt idx="69">
                  <c:v>42427</c:v>
                </c:pt>
                <c:pt idx="70">
                  <c:v>42428</c:v>
                </c:pt>
                <c:pt idx="71">
                  <c:v>42430</c:v>
                </c:pt>
                <c:pt idx="72">
                  <c:v>42431</c:v>
                </c:pt>
                <c:pt idx="73">
                  <c:v>42432</c:v>
                </c:pt>
                <c:pt idx="74">
                  <c:v>42433</c:v>
                </c:pt>
                <c:pt idx="75">
                  <c:v>42434</c:v>
                </c:pt>
                <c:pt idx="76">
                  <c:v>42435</c:v>
                </c:pt>
                <c:pt idx="77">
                  <c:v>42436</c:v>
                </c:pt>
                <c:pt idx="78">
                  <c:v>42437</c:v>
                </c:pt>
                <c:pt idx="79">
                  <c:v>42438</c:v>
                </c:pt>
                <c:pt idx="80">
                  <c:v>42439</c:v>
                </c:pt>
                <c:pt idx="81">
                  <c:v>42440</c:v>
                </c:pt>
                <c:pt idx="82">
                  <c:v>42441</c:v>
                </c:pt>
                <c:pt idx="83">
                  <c:v>42442</c:v>
                </c:pt>
                <c:pt idx="84">
                  <c:v>42443</c:v>
                </c:pt>
                <c:pt idx="85">
                  <c:v>42444</c:v>
                </c:pt>
                <c:pt idx="86">
                  <c:v>42445</c:v>
                </c:pt>
                <c:pt idx="87">
                  <c:v>42446</c:v>
                </c:pt>
                <c:pt idx="88">
                  <c:v>42447</c:v>
                </c:pt>
                <c:pt idx="89">
                  <c:v>42448</c:v>
                </c:pt>
                <c:pt idx="90">
                  <c:v>42449</c:v>
                </c:pt>
              </c:numCache>
            </c:numRef>
          </c:cat>
          <c:val>
            <c:numRef>
              <c:f>'graph T'!$B$3:$B$93</c:f>
              <c:numCache>
                <c:formatCode>General</c:formatCode>
                <c:ptCount val="91"/>
                <c:pt idx="19">
                  <c:v>1.85</c:v>
                </c:pt>
                <c:pt idx="25">
                  <c:v>1.99</c:v>
                </c:pt>
                <c:pt idx="32">
                  <c:v>2.09</c:v>
                </c:pt>
                <c:pt idx="39">
                  <c:v>1.69</c:v>
                </c:pt>
                <c:pt idx="46">
                  <c:v>1.72</c:v>
                </c:pt>
                <c:pt idx="53">
                  <c:v>1.68</c:v>
                </c:pt>
                <c:pt idx="60">
                  <c:v>1.64</c:v>
                </c:pt>
                <c:pt idx="67">
                  <c:v>1.48</c:v>
                </c:pt>
                <c:pt idx="74">
                  <c:v>1.28</c:v>
                </c:pt>
                <c:pt idx="81">
                  <c:v>0.95</c:v>
                </c:pt>
                <c:pt idx="88">
                  <c:v>0.44</c:v>
                </c:pt>
              </c:numCache>
            </c:numRef>
          </c:val>
          <c:smooth val="0"/>
        </c:ser>
        <c:ser>
          <c:idx val="1"/>
          <c:order val="1"/>
          <c:tx>
            <c:strRef>
              <c:f>'graph T'!$C$2</c:f>
              <c:strCache>
                <c:ptCount val="1"/>
                <c:pt idx="0">
                  <c:v>Lanya 13/14</c:v>
                </c:pt>
              </c:strCache>
            </c:strRef>
          </c:tx>
          <c:marker>
            <c:symbol val="none"/>
          </c:marker>
          <c:cat>
            <c:numRef>
              <c:f>'graph T'!$H$3:$H$93</c:f>
              <c:numCache>
                <c:formatCode>d\-mmm</c:formatCode>
                <c:ptCount val="91"/>
                <c:pt idx="0">
                  <c:v>42358</c:v>
                </c:pt>
                <c:pt idx="1">
                  <c:v>42359</c:v>
                </c:pt>
                <c:pt idx="2">
                  <c:v>42360</c:v>
                </c:pt>
                <c:pt idx="3">
                  <c:v>42361</c:v>
                </c:pt>
                <c:pt idx="4">
                  <c:v>42362</c:v>
                </c:pt>
                <c:pt idx="5">
                  <c:v>42363</c:v>
                </c:pt>
                <c:pt idx="6">
                  <c:v>42364</c:v>
                </c:pt>
                <c:pt idx="7">
                  <c:v>42365</c:v>
                </c:pt>
                <c:pt idx="8">
                  <c:v>42366</c:v>
                </c:pt>
                <c:pt idx="9">
                  <c:v>42367</c:v>
                </c:pt>
                <c:pt idx="10">
                  <c:v>42368</c:v>
                </c:pt>
                <c:pt idx="11">
                  <c:v>42369</c:v>
                </c:pt>
                <c:pt idx="12">
                  <c:v>42370</c:v>
                </c:pt>
                <c:pt idx="13">
                  <c:v>42371</c:v>
                </c:pt>
                <c:pt idx="14">
                  <c:v>42372</c:v>
                </c:pt>
                <c:pt idx="15">
                  <c:v>42373</c:v>
                </c:pt>
                <c:pt idx="16">
                  <c:v>42374</c:v>
                </c:pt>
                <c:pt idx="17">
                  <c:v>42375</c:v>
                </c:pt>
                <c:pt idx="18">
                  <c:v>42376</c:v>
                </c:pt>
                <c:pt idx="19">
                  <c:v>42377</c:v>
                </c:pt>
                <c:pt idx="20">
                  <c:v>42378</c:v>
                </c:pt>
                <c:pt idx="21">
                  <c:v>42379</c:v>
                </c:pt>
                <c:pt idx="22">
                  <c:v>42380</c:v>
                </c:pt>
                <c:pt idx="23">
                  <c:v>42381</c:v>
                </c:pt>
                <c:pt idx="24">
                  <c:v>42382</c:v>
                </c:pt>
                <c:pt idx="25">
                  <c:v>42383</c:v>
                </c:pt>
                <c:pt idx="26">
                  <c:v>42384</c:v>
                </c:pt>
                <c:pt idx="27">
                  <c:v>42385</c:v>
                </c:pt>
                <c:pt idx="28">
                  <c:v>42386</c:v>
                </c:pt>
                <c:pt idx="29">
                  <c:v>42387</c:v>
                </c:pt>
                <c:pt idx="30">
                  <c:v>42388</c:v>
                </c:pt>
                <c:pt idx="31">
                  <c:v>42389</c:v>
                </c:pt>
                <c:pt idx="32">
                  <c:v>42390</c:v>
                </c:pt>
                <c:pt idx="33">
                  <c:v>42391</c:v>
                </c:pt>
                <c:pt idx="34">
                  <c:v>42392</c:v>
                </c:pt>
                <c:pt idx="35">
                  <c:v>42393</c:v>
                </c:pt>
                <c:pt idx="36">
                  <c:v>42394</c:v>
                </c:pt>
                <c:pt idx="37">
                  <c:v>42395</c:v>
                </c:pt>
                <c:pt idx="38">
                  <c:v>42396</c:v>
                </c:pt>
                <c:pt idx="39">
                  <c:v>42397</c:v>
                </c:pt>
                <c:pt idx="40">
                  <c:v>42398</c:v>
                </c:pt>
                <c:pt idx="41">
                  <c:v>42399</c:v>
                </c:pt>
                <c:pt idx="42">
                  <c:v>42400</c:v>
                </c:pt>
                <c:pt idx="43">
                  <c:v>42401</c:v>
                </c:pt>
                <c:pt idx="44">
                  <c:v>42402</c:v>
                </c:pt>
                <c:pt idx="45">
                  <c:v>42403</c:v>
                </c:pt>
                <c:pt idx="46">
                  <c:v>42404</c:v>
                </c:pt>
                <c:pt idx="47">
                  <c:v>42405</c:v>
                </c:pt>
                <c:pt idx="48">
                  <c:v>42406</c:v>
                </c:pt>
                <c:pt idx="49">
                  <c:v>42407</c:v>
                </c:pt>
                <c:pt idx="50">
                  <c:v>42408</c:v>
                </c:pt>
                <c:pt idx="51">
                  <c:v>42409</c:v>
                </c:pt>
                <c:pt idx="52">
                  <c:v>42410</c:v>
                </c:pt>
                <c:pt idx="53">
                  <c:v>42411</c:v>
                </c:pt>
                <c:pt idx="54">
                  <c:v>42412</c:v>
                </c:pt>
                <c:pt idx="55">
                  <c:v>42413</c:v>
                </c:pt>
                <c:pt idx="56">
                  <c:v>42414</c:v>
                </c:pt>
                <c:pt idx="57">
                  <c:v>42415</c:v>
                </c:pt>
                <c:pt idx="58">
                  <c:v>42416</c:v>
                </c:pt>
                <c:pt idx="59">
                  <c:v>42417</c:v>
                </c:pt>
                <c:pt idx="60">
                  <c:v>42418</c:v>
                </c:pt>
                <c:pt idx="61">
                  <c:v>42419</c:v>
                </c:pt>
                <c:pt idx="62">
                  <c:v>42420</c:v>
                </c:pt>
                <c:pt idx="63">
                  <c:v>42421</c:v>
                </c:pt>
                <c:pt idx="64">
                  <c:v>42422</c:v>
                </c:pt>
                <c:pt idx="65">
                  <c:v>42423</c:v>
                </c:pt>
                <c:pt idx="66">
                  <c:v>42424</c:v>
                </c:pt>
                <c:pt idx="67">
                  <c:v>42425</c:v>
                </c:pt>
                <c:pt idx="68">
                  <c:v>42426</c:v>
                </c:pt>
                <c:pt idx="69">
                  <c:v>42427</c:v>
                </c:pt>
                <c:pt idx="70">
                  <c:v>42428</c:v>
                </c:pt>
                <c:pt idx="71">
                  <c:v>42430</c:v>
                </c:pt>
                <c:pt idx="72">
                  <c:v>42431</c:v>
                </c:pt>
                <c:pt idx="73">
                  <c:v>42432</c:v>
                </c:pt>
                <c:pt idx="74">
                  <c:v>42433</c:v>
                </c:pt>
                <c:pt idx="75">
                  <c:v>42434</c:v>
                </c:pt>
                <c:pt idx="76">
                  <c:v>42435</c:v>
                </c:pt>
                <c:pt idx="77">
                  <c:v>42436</c:v>
                </c:pt>
                <c:pt idx="78">
                  <c:v>42437</c:v>
                </c:pt>
                <c:pt idx="79">
                  <c:v>42438</c:v>
                </c:pt>
                <c:pt idx="80">
                  <c:v>42439</c:v>
                </c:pt>
                <c:pt idx="81">
                  <c:v>42440</c:v>
                </c:pt>
                <c:pt idx="82">
                  <c:v>42441</c:v>
                </c:pt>
                <c:pt idx="83">
                  <c:v>42442</c:v>
                </c:pt>
                <c:pt idx="84">
                  <c:v>42443</c:v>
                </c:pt>
                <c:pt idx="85">
                  <c:v>42444</c:v>
                </c:pt>
                <c:pt idx="86">
                  <c:v>42445</c:v>
                </c:pt>
                <c:pt idx="87">
                  <c:v>42446</c:v>
                </c:pt>
                <c:pt idx="88">
                  <c:v>42447</c:v>
                </c:pt>
                <c:pt idx="89">
                  <c:v>42448</c:v>
                </c:pt>
                <c:pt idx="90">
                  <c:v>42449</c:v>
                </c:pt>
              </c:numCache>
            </c:numRef>
          </c:cat>
          <c:val>
            <c:numRef>
              <c:f>'graph T'!$C$3:$C$93</c:f>
              <c:numCache>
                <c:formatCode>General</c:formatCode>
                <c:ptCount val="91"/>
                <c:pt idx="24">
                  <c:v>1.6159428571428571</c:v>
                </c:pt>
                <c:pt idx="32">
                  <c:v>1.3797285714285714</c:v>
                </c:pt>
                <c:pt idx="39">
                  <c:v>1.2276271428571428</c:v>
                </c:pt>
                <c:pt idx="46">
                  <c:v>1.1960114285714287</c:v>
                </c:pt>
                <c:pt idx="53">
                  <c:v>1.1974722222222227</c:v>
                </c:pt>
                <c:pt idx="60">
                  <c:v>1.1045942857142859</c:v>
                </c:pt>
                <c:pt idx="67">
                  <c:v>0.83100142857142878</c:v>
                </c:pt>
              </c:numCache>
            </c:numRef>
          </c:val>
          <c:smooth val="0"/>
        </c:ser>
        <c:dLbls>
          <c:showLegendKey val="0"/>
          <c:showVal val="0"/>
          <c:showCatName val="0"/>
          <c:showSerName val="0"/>
          <c:showPercent val="0"/>
          <c:showBubbleSize val="0"/>
        </c:dLbls>
        <c:marker val="1"/>
        <c:smooth val="0"/>
        <c:axId val="57167232"/>
        <c:axId val="40666624"/>
      </c:lineChart>
      <c:lineChart>
        <c:grouping val="standard"/>
        <c:varyColors val="0"/>
        <c:ser>
          <c:idx val="2"/>
          <c:order val="2"/>
          <c:tx>
            <c:strRef>
              <c:f>'graph T'!$F$2</c:f>
              <c:strCache>
                <c:ptCount val="1"/>
                <c:pt idx="0">
                  <c:v>T max 13/14</c:v>
                </c:pt>
              </c:strCache>
            </c:strRef>
          </c:tx>
          <c:spPr>
            <a:ln>
              <a:solidFill>
                <a:srgbClr val="FFFFFF">
                  <a:lumMod val="75000"/>
                </a:srgbClr>
              </a:solidFill>
            </a:ln>
          </c:spPr>
          <c:marker>
            <c:symbol val="none"/>
          </c:marker>
          <c:cat>
            <c:numRef>
              <c:f>'graph T'!$H$3:$H$93</c:f>
              <c:numCache>
                <c:formatCode>d\-mmm</c:formatCode>
                <c:ptCount val="91"/>
                <c:pt idx="0">
                  <c:v>42358</c:v>
                </c:pt>
                <c:pt idx="1">
                  <c:v>42359</c:v>
                </c:pt>
                <c:pt idx="2">
                  <c:v>42360</c:v>
                </c:pt>
                <c:pt idx="3">
                  <c:v>42361</c:v>
                </c:pt>
                <c:pt idx="4">
                  <c:v>42362</c:v>
                </c:pt>
                <c:pt idx="5">
                  <c:v>42363</c:v>
                </c:pt>
                <c:pt idx="6">
                  <c:v>42364</c:v>
                </c:pt>
                <c:pt idx="7">
                  <c:v>42365</c:v>
                </c:pt>
                <c:pt idx="8">
                  <c:v>42366</c:v>
                </c:pt>
                <c:pt idx="9">
                  <c:v>42367</c:v>
                </c:pt>
                <c:pt idx="10">
                  <c:v>42368</c:v>
                </c:pt>
                <c:pt idx="11">
                  <c:v>42369</c:v>
                </c:pt>
                <c:pt idx="12">
                  <c:v>42370</c:v>
                </c:pt>
                <c:pt idx="13">
                  <c:v>42371</c:v>
                </c:pt>
                <c:pt idx="14">
                  <c:v>42372</c:v>
                </c:pt>
                <c:pt idx="15">
                  <c:v>42373</c:v>
                </c:pt>
                <c:pt idx="16">
                  <c:v>42374</c:v>
                </c:pt>
                <c:pt idx="17">
                  <c:v>42375</c:v>
                </c:pt>
                <c:pt idx="18">
                  <c:v>42376</c:v>
                </c:pt>
                <c:pt idx="19">
                  <c:v>42377</c:v>
                </c:pt>
                <c:pt idx="20">
                  <c:v>42378</c:v>
                </c:pt>
                <c:pt idx="21">
                  <c:v>42379</c:v>
                </c:pt>
                <c:pt idx="22">
                  <c:v>42380</c:v>
                </c:pt>
                <c:pt idx="23">
                  <c:v>42381</c:v>
                </c:pt>
                <c:pt idx="24">
                  <c:v>42382</c:v>
                </c:pt>
                <c:pt idx="25">
                  <c:v>42383</c:v>
                </c:pt>
                <c:pt idx="26">
                  <c:v>42384</c:v>
                </c:pt>
                <c:pt idx="27">
                  <c:v>42385</c:v>
                </c:pt>
                <c:pt idx="28">
                  <c:v>42386</c:v>
                </c:pt>
                <c:pt idx="29">
                  <c:v>42387</c:v>
                </c:pt>
                <c:pt idx="30">
                  <c:v>42388</c:v>
                </c:pt>
                <c:pt idx="31">
                  <c:v>42389</c:v>
                </c:pt>
                <c:pt idx="32">
                  <c:v>42390</c:v>
                </c:pt>
                <c:pt idx="33">
                  <c:v>42391</c:v>
                </c:pt>
                <c:pt idx="34">
                  <c:v>42392</c:v>
                </c:pt>
                <c:pt idx="35">
                  <c:v>42393</c:v>
                </c:pt>
                <c:pt idx="36">
                  <c:v>42394</c:v>
                </c:pt>
                <c:pt idx="37">
                  <c:v>42395</c:v>
                </c:pt>
                <c:pt idx="38">
                  <c:v>42396</c:v>
                </c:pt>
                <c:pt idx="39">
                  <c:v>42397</c:v>
                </c:pt>
                <c:pt idx="40">
                  <c:v>42398</c:v>
                </c:pt>
                <c:pt idx="41">
                  <c:v>42399</c:v>
                </c:pt>
                <c:pt idx="42">
                  <c:v>42400</c:v>
                </c:pt>
                <c:pt idx="43">
                  <c:v>42401</c:v>
                </c:pt>
                <c:pt idx="44">
                  <c:v>42402</c:v>
                </c:pt>
                <c:pt idx="45">
                  <c:v>42403</c:v>
                </c:pt>
                <c:pt idx="46">
                  <c:v>42404</c:v>
                </c:pt>
                <c:pt idx="47">
                  <c:v>42405</c:v>
                </c:pt>
                <c:pt idx="48">
                  <c:v>42406</c:v>
                </c:pt>
                <c:pt idx="49">
                  <c:v>42407</c:v>
                </c:pt>
                <c:pt idx="50">
                  <c:v>42408</c:v>
                </c:pt>
                <c:pt idx="51">
                  <c:v>42409</c:v>
                </c:pt>
                <c:pt idx="52">
                  <c:v>42410</c:v>
                </c:pt>
                <c:pt idx="53">
                  <c:v>42411</c:v>
                </c:pt>
                <c:pt idx="54">
                  <c:v>42412</c:v>
                </c:pt>
                <c:pt idx="55">
                  <c:v>42413</c:v>
                </c:pt>
                <c:pt idx="56">
                  <c:v>42414</c:v>
                </c:pt>
                <c:pt idx="57">
                  <c:v>42415</c:v>
                </c:pt>
                <c:pt idx="58">
                  <c:v>42416</c:v>
                </c:pt>
                <c:pt idx="59">
                  <c:v>42417</c:v>
                </c:pt>
                <c:pt idx="60">
                  <c:v>42418</c:v>
                </c:pt>
                <c:pt idx="61">
                  <c:v>42419</c:v>
                </c:pt>
                <c:pt idx="62">
                  <c:v>42420</c:v>
                </c:pt>
                <c:pt idx="63">
                  <c:v>42421</c:v>
                </c:pt>
                <c:pt idx="64">
                  <c:v>42422</c:v>
                </c:pt>
                <c:pt idx="65">
                  <c:v>42423</c:v>
                </c:pt>
                <c:pt idx="66">
                  <c:v>42424</c:v>
                </c:pt>
                <c:pt idx="67">
                  <c:v>42425</c:v>
                </c:pt>
                <c:pt idx="68">
                  <c:v>42426</c:v>
                </c:pt>
                <c:pt idx="69">
                  <c:v>42427</c:v>
                </c:pt>
                <c:pt idx="70">
                  <c:v>42428</c:v>
                </c:pt>
                <c:pt idx="71">
                  <c:v>42430</c:v>
                </c:pt>
                <c:pt idx="72">
                  <c:v>42431</c:v>
                </c:pt>
                <c:pt idx="73">
                  <c:v>42432</c:v>
                </c:pt>
                <c:pt idx="74">
                  <c:v>42433</c:v>
                </c:pt>
                <c:pt idx="75">
                  <c:v>42434</c:v>
                </c:pt>
                <c:pt idx="76">
                  <c:v>42435</c:v>
                </c:pt>
                <c:pt idx="77">
                  <c:v>42436</c:v>
                </c:pt>
                <c:pt idx="78">
                  <c:v>42437</c:v>
                </c:pt>
                <c:pt idx="79">
                  <c:v>42438</c:v>
                </c:pt>
                <c:pt idx="80">
                  <c:v>42439</c:v>
                </c:pt>
                <c:pt idx="81">
                  <c:v>42440</c:v>
                </c:pt>
                <c:pt idx="82">
                  <c:v>42441</c:v>
                </c:pt>
                <c:pt idx="83">
                  <c:v>42442</c:v>
                </c:pt>
                <c:pt idx="84">
                  <c:v>42443</c:v>
                </c:pt>
                <c:pt idx="85">
                  <c:v>42444</c:v>
                </c:pt>
                <c:pt idx="86">
                  <c:v>42445</c:v>
                </c:pt>
                <c:pt idx="87">
                  <c:v>42446</c:v>
                </c:pt>
                <c:pt idx="88">
                  <c:v>42447</c:v>
                </c:pt>
                <c:pt idx="89">
                  <c:v>42448</c:v>
                </c:pt>
                <c:pt idx="90">
                  <c:v>42449</c:v>
                </c:pt>
              </c:numCache>
            </c:numRef>
          </c:cat>
          <c:val>
            <c:numRef>
              <c:f>'graph T'!$F$3:$F$93</c:f>
              <c:numCache>
                <c:formatCode>General</c:formatCode>
                <c:ptCount val="91"/>
                <c:pt idx="0">
                  <c:v>40.700000000000003</c:v>
                </c:pt>
                <c:pt idx="1">
                  <c:v>34.799999999999997</c:v>
                </c:pt>
                <c:pt idx="2">
                  <c:v>31.4</c:v>
                </c:pt>
                <c:pt idx="3">
                  <c:v>23</c:v>
                </c:pt>
                <c:pt idx="4">
                  <c:v>27.5</c:v>
                </c:pt>
                <c:pt idx="5">
                  <c:v>29.9</c:v>
                </c:pt>
                <c:pt idx="6">
                  <c:v>33.299999999999997</c:v>
                </c:pt>
                <c:pt idx="7">
                  <c:v>29.4</c:v>
                </c:pt>
                <c:pt idx="8">
                  <c:v>38</c:v>
                </c:pt>
                <c:pt idx="9">
                  <c:v>24.8</c:v>
                </c:pt>
                <c:pt idx="10">
                  <c:v>27.7</c:v>
                </c:pt>
                <c:pt idx="11">
                  <c:v>29</c:v>
                </c:pt>
                <c:pt idx="12">
                  <c:v>30</c:v>
                </c:pt>
                <c:pt idx="13">
                  <c:v>25.2</c:v>
                </c:pt>
                <c:pt idx="14">
                  <c:v>30.4</c:v>
                </c:pt>
                <c:pt idx="15">
                  <c:v>25.4</c:v>
                </c:pt>
                <c:pt idx="16">
                  <c:v>26.7</c:v>
                </c:pt>
                <c:pt idx="17">
                  <c:v>22.1</c:v>
                </c:pt>
                <c:pt idx="18">
                  <c:v>22.3</c:v>
                </c:pt>
                <c:pt idx="19">
                  <c:v>29</c:v>
                </c:pt>
                <c:pt idx="20">
                  <c:v>29.7</c:v>
                </c:pt>
                <c:pt idx="21">
                  <c:v>32.299999999999997</c:v>
                </c:pt>
                <c:pt idx="22">
                  <c:v>37.4</c:v>
                </c:pt>
                <c:pt idx="23">
                  <c:v>35.4</c:v>
                </c:pt>
                <c:pt idx="24">
                  <c:v>38</c:v>
                </c:pt>
                <c:pt idx="25">
                  <c:v>41.1</c:v>
                </c:pt>
                <c:pt idx="26">
                  <c:v>41.8</c:v>
                </c:pt>
                <c:pt idx="27">
                  <c:v>43.4</c:v>
                </c:pt>
                <c:pt idx="28">
                  <c:v>41.8</c:v>
                </c:pt>
                <c:pt idx="29">
                  <c:v>35.6</c:v>
                </c:pt>
                <c:pt idx="30">
                  <c:v>28.9</c:v>
                </c:pt>
                <c:pt idx="31">
                  <c:v>30</c:v>
                </c:pt>
                <c:pt idx="32">
                  <c:v>25.5</c:v>
                </c:pt>
                <c:pt idx="33">
                  <c:v>31.4</c:v>
                </c:pt>
                <c:pt idx="34">
                  <c:v>33.6</c:v>
                </c:pt>
                <c:pt idx="35">
                  <c:v>27.2</c:v>
                </c:pt>
                <c:pt idx="36">
                  <c:v>23.6</c:v>
                </c:pt>
                <c:pt idx="37">
                  <c:v>28.9</c:v>
                </c:pt>
                <c:pt idx="38">
                  <c:v>32.799999999999997</c:v>
                </c:pt>
                <c:pt idx="39">
                  <c:v>39.6</c:v>
                </c:pt>
                <c:pt idx="40">
                  <c:v>33</c:v>
                </c:pt>
                <c:pt idx="41">
                  <c:v>38.5</c:v>
                </c:pt>
                <c:pt idx="42">
                  <c:v>39.799999999999997</c:v>
                </c:pt>
                <c:pt idx="43">
                  <c:v>41.1</c:v>
                </c:pt>
                <c:pt idx="44">
                  <c:v>42</c:v>
                </c:pt>
                <c:pt idx="45">
                  <c:v>40.4</c:v>
                </c:pt>
                <c:pt idx="46">
                  <c:v>32</c:v>
                </c:pt>
                <c:pt idx="47">
                  <c:v>30.8</c:v>
                </c:pt>
                <c:pt idx="48">
                  <c:v>32.9</c:v>
                </c:pt>
                <c:pt idx="49">
                  <c:v>38.299999999999997</c:v>
                </c:pt>
                <c:pt idx="50">
                  <c:v>40.5</c:v>
                </c:pt>
                <c:pt idx="51">
                  <c:v>41.5</c:v>
                </c:pt>
                <c:pt idx="52">
                  <c:v>31.7</c:v>
                </c:pt>
                <c:pt idx="53">
                  <c:v>33.6</c:v>
                </c:pt>
                <c:pt idx="54">
                  <c:v>36.700000000000003</c:v>
                </c:pt>
                <c:pt idx="55">
                  <c:v>30.7</c:v>
                </c:pt>
                <c:pt idx="56">
                  <c:v>28</c:v>
                </c:pt>
                <c:pt idx="57">
                  <c:v>26</c:v>
                </c:pt>
                <c:pt idx="58">
                  <c:v>24.3</c:v>
                </c:pt>
                <c:pt idx="59">
                  <c:v>29.6</c:v>
                </c:pt>
                <c:pt idx="60">
                  <c:v>32.5</c:v>
                </c:pt>
                <c:pt idx="61">
                  <c:v>24.2</c:v>
                </c:pt>
                <c:pt idx="62">
                  <c:v>21.9</c:v>
                </c:pt>
                <c:pt idx="63">
                  <c:v>22.7</c:v>
                </c:pt>
                <c:pt idx="64">
                  <c:v>25.2</c:v>
                </c:pt>
                <c:pt idx="65">
                  <c:v>30.8</c:v>
                </c:pt>
                <c:pt idx="66">
                  <c:v>32.9</c:v>
                </c:pt>
                <c:pt idx="67">
                  <c:v>33.9</c:v>
                </c:pt>
                <c:pt idx="68">
                  <c:v>26.2</c:v>
                </c:pt>
                <c:pt idx="69">
                  <c:v>25.2</c:v>
                </c:pt>
                <c:pt idx="70">
                  <c:v>29.1</c:v>
                </c:pt>
                <c:pt idx="71">
                  <c:v>28.7</c:v>
                </c:pt>
                <c:pt idx="72">
                  <c:v>28.8</c:v>
                </c:pt>
                <c:pt idx="73">
                  <c:v>31.5</c:v>
                </c:pt>
                <c:pt idx="74">
                  <c:v>31.5</c:v>
                </c:pt>
                <c:pt idx="75">
                  <c:v>29.5</c:v>
                </c:pt>
                <c:pt idx="76">
                  <c:v>26.7</c:v>
                </c:pt>
                <c:pt idx="77">
                  <c:v>26</c:v>
                </c:pt>
                <c:pt idx="78">
                  <c:v>29.4</c:v>
                </c:pt>
                <c:pt idx="79">
                  <c:v>31.8</c:v>
                </c:pt>
                <c:pt idx="80">
                  <c:v>34.6</c:v>
                </c:pt>
                <c:pt idx="81">
                  <c:v>30.9</c:v>
                </c:pt>
                <c:pt idx="82">
                  <c:v>24.5</c:v>
                </c:pt>
                <c:pt idx="83">
                  <c:v>27.3</c:v>
                </c:pt>
                <c:pt idx="84">
                  <c:v>29.9</c:v>
                </c:pt>
                <c:pt idx="85">
                  <c:v>28.1</c:v>
                </c:pt>
                <c:pt idx="86">
                  <c:v>20</c:v>
                </c:pt>
                <c:pt idx="87">
                  <c:v>24.7</c:v>
                </c:pt>
                <c:pt idx="88">
                  <c:v>25.8</c:v>
                </c:pt>
                <c:pt idx="89">
                  <c:v>27.4</c:v>
                </c:pt>
                <c:pt idx="90">
                  <c:v>30.9</c:v>
                </c:pt>
              </c:numCache>
            </c:numRef>
          </c:val>
          <c:smooth val="0"/>
        </c:ser>
        <c:dLbls>
          <c:showLegendKey val="0"/>
          <c:showVal val="0"/>
          <c:showCatName val="0"/>
          <c:showSerName val="0"/>
          <c:showPercent val="0"/>
          <c:showBubbleSize val="0"/>
        </c:dLbls>
        <c:marker val="1"/>
        <c:smooth val="0"/>
        <c:axId val="40683008"/>
        <c:axId val="40668544"/>
      </c:lineChart>
      <c:dateAx>
        <c:axId val="57167232"/>
        <c:scaling>
          <c:orientation val="minMax"/>
        </c:scaling>
        <c:delete val="0"/>
        <c:axPos val="b"/>
        <c:title>
          <c:tx>
            <c:rich>
              <a:bodyPr/>
              <a:lstStyle/>
              <a:p>
                <a:pPr>
                  <a:defRPr/>
                </a:pPr>
                <a:r>
                  <a:rPr lang="en-US"/>
                  <a:t>Date</a:t>
                </a:r>
              </a:p>
            </c:rich>
          </c:tx>
          <c:overlay val="0"/>
        </c:title>
        <c:numFmt formatCode="d\-mmm" sourceLinked="1"/>
        <c:majorTickMark val="out"/>
        <c:minorTickMark val="none"/>
        <c:tickLblPos val="nextTo"/>
        <c:txPr>
          <a:bodyPr/>
          <a:lstStyle/>
          <a:p>
            <a:pPr>
              <a:defRPr sz="1200"/>
            </a:pPr>
            <a:endParaRPr lang="en-US"/>
          </a:p>
        </c:txPr>
        <c:crossAx val="40666624"/>
        <c:crosses val="autoZero"/>
        <c:auto val="1"/>
        <c:lblOffset val="100"/>
        <c:baseTimeUnit val="days"/>
      </c:dateAx>
      <c:valAx>
        <c:axId val="40666624"/>
        <c:scaling>
          <c:orientation val="minMax"/>
          <c:max val="2.2000000000000002"/>
        </c:scaling>
        <c:delete val="0"/>
        <c:axPos val="l"/>
        <c:majorGridlines>
          <c:spPr>
            <a:ln>
              <a:noFill/>
            </a:ln>
          </c:spPr>
        </c:majorGridlines>
        <c:title>
          <c:tx>
            <c:rich>
              <a:bodyPr rot="-5400000" vert="horz"/>
              <a:lstStyle/>
              <a:p>
                <a:pPr>
                  <a:defRPr sz="1400"/>
                </a:pPr>
                <a:r>
                  <a:rPr lang="en-US" sz="1400" dirty="0"/>
                  <a:t>I</a:t>
                </a:r>
                <a:r>
                  <a:rPr lang="en-US" sz="1400" baseline="-25000" dirty="0"/>
                  <a:t>AD</a:t>
                </a:r>
              </a:p>
            </c:rich>
          </c:tx>
          <c:overlay val="0"/>
        </c:title>
        <c:numFmt formatCode="0.0" sourceLinked="0"/>
        <c:majorTickMark val="out"/>
        <c:minorTickMark val="none"/>
        <c:tickLblPos val="nextTo"/>
        <c:txPr>
          <a:bodyPr/>
          <a:lstStyle/>
          <a:p>
            <a:pPr>
              <a:defRPr sz="1200"/>
            </a:pPr>
            <a:endParaRPr lang="en-US"/>
          </a:p>
        </c:txPr>
        <c:crossAx val="57167232"/>
        <c:crosses val="autoZero"/>
        <c:crossBetween val="between"/>
        <c:majorUnit val="0.2"/>
      </c:valAx>
      <c:valAx>
        <c:axId val="40668544"/>
        <c:scaling>
          <c:orientation val="minMax"/>
          <c:max val="45"/>
          <c:min val="0"/>
        </c:scaling>
        <c:delete val="0"/>
        <c:axPos val="r"/>
        <c:majorGridlines/>
        <c:title>
          <c:tx>
            <c:rich>
              <a:bodyPr rot="-5400000" vert="horz"/>
              <a:lstStyle/>
              <a:p>
                <a:pPr>
                  <a:defRPr sz="1200" baseline="0"/>
                </a:pPr>
                <a:r>
                  <a:rPr lang="en-US" sz="1200" baseline="0"/>
                  <a:t>Max Temperature</a:t>
                </a:r>
              </a:p>
            </c:rich>
          </c:tx>
          <c:overlay val="0"/>
        </c:title>
        <c:numFmt formatCode="#,##0" sourceLinked="0"/>
        <c:majorTickMark val="out"/>
        <c:minorTickMark val="none"/>
        <c:tickLblPos val="nextTo"/>
        <c:txPr>
          <a:bodyPr/>
          <a:lstStyle/>
          <a:p>
            <a:pPr>
              <a:defRPr sz="1200"/>
            </a:pPr>
            <a:endParaRPr lang="en-US"/>
          </a:p>
        </c:txPr>
        <c:crossAx val="40683008"/>
        <c:crosses val="max"/>
        <c:crossBetween val="between"/>
      </c:valAx>
      <c:dateAx>
        <c:axId val="40683008"/>
        <c:scaling>
          <c:orientation val="minMax"/>
        </c:scaling>
        <c:delete val="1"/>
        <c:axPos val="b"/>
        <c:numFmt formatCode="d\-mmm" sourceLinked="1"/>
        <c:majorTickMark val="out"/>
        <c:minorTickMark val="none"/>
        <c:tickLblPos val="nextTo"/>
        <c:crossAx val="40668544"/>
        <c:crosses val="autoZero"/>
        <c:auto val="1"/>
        <c:lblOffset val="100"/>
        <c:baseTimeUnit val="days"/>
      </c:dateAx>
    </c:plotArea>
    <c:legend>
      <c:legendPos val="b"/>
      <c:overlay val="0"/>
      <c:txPr>
        <a:bodyPr/>
        <a:lstStyle/>
        <a:p>
          <a:pPr>
            <a:defRPr sz="1400"/>
          </a:pPr>
          <a:endParaRPr lang="en-US"/>
        </a:p>
      </c:txPr>
    </c:legend>
    <c:plotVisOnly val="1"/>
    <c:dispBlanksAs val="span"/>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AU" sz="1800" dirty="0"/>
              <a:t>Summer </a:t>
            </a:r>
            <a:r>
              <a:rPr lang="en-AU" sz="1800" dirty="0" smtClean="0"/>
              <a:t>Flare </a:t>
            </a:r>
            <a:r>
              <a:rPr lang="en-AU" sz="1800" dirty="0"/>
              <a:t>34 </a:t>
            </a:r>
            <a:r>
              <a:rPr lang="en-AU" sz="1800" dirty="0" smtClean="0"/>
              <a:t>I</a:t>
            </a:r>
            <a:r>
              <a:rPr lang="en-AU" sz="1800" baseline="-25000" dirty="0" smtClean="0"/>
              <a:t>AD</a:t>
            </a:r>
            <a:r>
              <a:rPr lang="en-AU" sz="1800" dirty="0" smtClean="0"/>
              <a:t> </a:t>
            </a:r>
            <a:r>
              <a:rPr lang="en-AU" sz="1800" dirty="0"/>
              <a:t>values depending on position on </a:t>
            </a:r>
            <a:r>
              <a:rPr lang="en-AU" sz="1800" dirty="0" smtClean="0"/>
              <a:t>a tree trained as Tatura Trellis</a:t>
            </a:r>
            <a:endParaRPr lang="en-AU" sz="1800" dirty="0"/>
          </a:p>
        </c:rich>
      </c:tx>
      <c:layout>
        <c:manualLayout>
          <c:xMode val="edge"/>
          <c:yMode val="edge"/>
          <c:x val="0.11631673149479653"/>
          <c:y val="3.7671295870504953E-2"/>
        </c:manualLayout>
      </c:layout>
      <c:overlay val="0"/>
      <c:spPr>
        <a:noFill/>
        <a:ln w="25400">
          <a:noFill/>
        </a:ln>
      </c:spPr>
    </c:title>
    <c:autoTitleDeleted val="0"/>
    <c:plotArea>
      <c:layout>
        <c:manualLayout>
          <c:layoutTarget val="inner"/>
          <c:xMode val="edge"/>
          <c:yMode val="edge"/>
          <c:x val="0.11793224165444652"/>
          <c:y val="0.22602777522302953"/>
          <c:w val="0.69951589912842949"/>
          <c:h val="0.53767213196993369"/>
        </c:manualLayout>
      </c:layout>
      <c:lineChart>
        <c:grouping val="standard"/>
        <c:varyColors val="0"/>
        <c:ser>
          <c:idx val="0"/>
          <c:order val="0"/>
          <c:tx>
            <c:strRef>
              <c:f>Foglio4!$C$4</c:f>
              <c:strCache>
                <c:ptCount val="1"/>
                <c:pt idx="0">
                  <c:v>bottom</c:v>
                </c:pt>
              </c:strCache>
            </c:strRef>
          </c:tx>
          <c:spPr>
            <a:ln w="28575">
              <a:noFill/>
            </a:ln>
          </c:spPr>
          <c:marker>
            <c:symbol val="diamond"/>
            <c:size val="7"/>
            <c:spPr>
              <a:solidFill>
                <a:srgbClr val="000080"/>
              </a:solidFill>
              <a:ln>
                <a:solidFill>
                  <a:srgbClr val="000080"/>
                </a:solidFill>
                <a:prstDash val="solid"/>
              </a:ln>
            </c:spPr>
          </c:marker>
          <c:cat>
            <c:numRef>
              <c:f>(Foglio4!$A$9,Foglio4!$A$11,Foglio4!$A$13,Foglio4!$A$15,Foglio4!$A$17)</c:f>
              <c:numCache>
                <c:formatCode>m/d/yyyy</c:formatCode>
                <c:ptCount val="5"/>
                <c:pt idx="0">
                  <c:v>40560</c:v>
                </c:pt>
                <c:pt idx="1">
                  <c:v>40568</c:v>
                </c:pt>
                <c:pt idx="2">
                  <c:v>40575</c:v>
                </c:pt>
                <c:pt idx="3">
                  <c:v>40589</c:v>
                </c:pt>
                <c:pt idx="4">
                  <c:v>40597</c:v>
                </c:pt>
              </c:numCache>
            </c:numRef>
          </c:cat>
          <c:val>
            <c:numRef>
              <c:f>(Foglio4!$C$9,Foglio4!$C$11,Foglio4!$C$13,Foglio4!$C$15,Foglio4!$C$17)</c:f>
              <c:numCache>
                <c:formatCode>General</c:formatCode>
                <c:ptCount val="5"/>
                <c:pt idx="0">
                  <c:v>1.8823333333333336</c:v>
                </c:pt>
                <c:pt idx="1">
                  <c:v>1.7806666666666671</c:v>
                </c:pt>
                <c:pt idx="2">
                  <c:v>1.6529999999999998</c:v>
                </c:pt>
                <c:pt idx="3">
                  <c:v>1.2116666666666662</c:v>
                </c:pt>
                <c:pt idx="4">
                  <c:v>0.78199999999999992</c:v>
                </c:pt>
              </c:numCache>
            </c:numRef>
          </c:val>
          <c:smooth val="0"/>
        </c:ser>
        <c:ser>
          <c:idx val="1"/>
          <c:order val="1"/>
          <c:tx>
            <c:strRef>
              <c:f>Foglio4!$D$4</c:f>
              <c:strCache>
                <c:ptCount val="1"/>
                <c:pt idx="0">
                  <c:v>middle</c:v>
                </c:pt>
              </c:strCache>
            </c:strRef>
          </c:tx>
          <c:spPr>
            <a:ln w="28575">
              <a:noFill/>
            </a:ln>
          </c:spPr>
          <c:marker>
            <c:symbol val="square"/>
            <c:size val="7"/>
            <c:spPr>
              <a:solidFill>
                <a:srgbClr val="FF00FF"/>
              </a:solidFill>
              <a:ln>
                <a:solidFill>
                  <a:srgbClr val="FF00FF"/>
                </a:solidFill>
                <a:prstDash val="solid"/>
              </a:ln>
            </c:spPr>
          </c:marker>
          <c:val>
            <c:numRef>
              <c:f>(Foglio4!$D$9,Foglio4!$D$11,Foglio4!$D$13,Foglio4!$D$15,Foglio4!$D$17)</c:f>
              <c:numCache>
                <c:formatCode>General</c:formatCode>
                <c:ptCount val="5"/>
                <c:pt idx="0">
                  <c:v>1.8406666666666662</c:v>
                </c:pt>
                <c:pt idx="1">
                  <c:v>1.7340000000000009</c:v>
                </c:pt>
                <c:pt idx="2">
                  <c:v>1.653999999999999</c:v>
                </c:pt>
                <c:pt idx="3">
                  <c:v>1.1392307692307699</c:v>
                </c:pt>
                <c:pt idx="4">
                  <c:v>0.78105263157894733</c:v>
                </c:pt>
              </c:numCache>
            </c:numRef>
          </c:val>
          <c:smooth val="0"/>
        </c:ser>
        <c:ser>
          <c:idx val="2"/>
          <c:order val="2"/>
          <c:tx>
            <c:strRef>
              <c:f>Foglio4!$E$4</c:f>
              <c:strCache>
                <c:ptCount val="1"/>
                <c:pt idx="0">
                  <c:v>top</c:v>
                </c:pt>
              </c:strCache>
            </c:strRef>
          </c:tx>
          <c:spPr>
            <a:ln w="28575">
              <a:noFill/>
            </a:ln>
          </c:spPr>
          <c:marker>
            <c:symbol val="triangle"/>
            <c:size val="7"/>
            <c:spPr>
              <a:solidFill>
                <a:srgbClr val="FFFF00"/>
              </a:solidFill>
              <a:ln>
                <a:solidFill>
                  <a:srgbClr val="FFFF00"/>
                </a:solidFill>
                <a:prstDash val="solid"/>
              </a:ln>
            </c:spPr>
          </c:marker>
          <c:val>
            <c:numRef>
              <c:f>(Foglio4!$E$9,Foglio4!$E$11,Foglio4!$E$13,Foglio4!$E$15,Foglio4!$E$17)</c:f>
              <c:numCache>
                <c:formatCode>General</c:formatCode>
                <c:ptCount val="5"/>
                <c:pt idx="0">
                  <c:v>1.8476666666666659</c:v>
                </c:pt>
                <c:pt idx="1">
                  <c:v>1.7731034482758623</c:v>
                </c:pt>
                <c:pt idx="2">
                  <c:v>1.6030000000000002</c:v>
                </c:pt>
                <c:pt idx="3">
                  <c:v>1.211739130434782</c:v>
                </c:pt>
                <c:pt idx="4">
                  <c:v>0.7706666666666665</c:v>
                </c:pt>
              </c:numCache>
            </c:numRef>
          </c:val>
          <c:smooth val="0"/>
        </c:ser>
        <c:dLbls>
          <c:showLegendKey val="0"/>
          <c:showVal val="0"/>
          <c:showCatName val="0"/>
          <c:showSerName val="0"/>
          <c:showPercent val="0"/>
          <c:showBubbleSize val="0"/>
        </c:dLbls>
        <c:marker val="1"/>
        <c:smooth val="0"/>
        <c:axId val="55598464"/>
        <c:axId val="55609216"/>
      </c:lineChart>
      <c:dateAx>
        <c:axId val="55598464"/>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AU" sz="1400"/>
                  <a:t>Date</a:t>
                </a:r>
              </a:p>
            </c:rich>
          </c:tx>
          <c:layout>
            <c:manualLayout>
              <c:xMode val="edge"/>
              <c:yMode val="edge"/>
              <c:x val="0.44103427358443692"/>
              <c:y val="0.86986446828256814"/>
            </c:manualLayout>
          </c:layout>
          <c:overlay val="0"/>
          <c:spPr>
            <a:noFill/>
            <a:ln w="25400">
              <a:noFill/>
            </a:ln>
          </c:spPr>
        </c:title>
        <c:numFmt formatCode="d/mm/yyyy"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55609216"/>
        <c:crosses val="autoZero"/>
        <c:auto val="1"/>
        <c:lblOffset val="100"/>
        <c:baseTimeUnit val="days"/>
        <c:majorUnit val="7"/>
        <c:majorTimeUnit val="days"/>
        <c:minorUnit val="1"/>
        <c:minorTimeUnit val="days"/>
      </c:dateAx>
      <c:valAx>
        <c:axId val="55609216"/>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AU" sz="1400" dirty="0" smtClean="0"/>
                  <a:t>I</a:t>
                </a:r>
                <a:r>
                  <a:rPr lang="en-AU" sz="1400" baseline="-25000" dirty="0" smtClean="0"/>
                  <a:t>AD</a:t>
                </a:r>
                <a:r>
                  <a:rPr lang="en-AU" sz="1400" baseline="0" dirty="0" smtClean="0"/>
                  <a:t> V</a:t>
                </a:r>
                <a:r>
                  <a:rPr lang="en-AU" sz="1400" dirty="0" smtClean="0"/>
                  <a:t>alue</a:t>
                </a:r>
                <a:endParaRPr lang="en-AU" sz="1400" dirty="0"/>
              </a:p>
            </c:rich>
          </c:tx>
          <c:layout>
            <c:manualLayout>
              <c:xMode val="edge"/>
              <c:yMode val="edge"/>
              <c:x val="2.584816255439925E-2"/>
              <c:y val="0.3904116117488694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55598464"/>
        <c:crosses val="autoZero"/>
        <c:crossBetween val="between"/>
      </c:valAx>
      <c:spPr>
        <a:noFill/>
        <a:ln w="12700">
          <a:solidFill>
            <a:srgbClr val="808080"/>
          </a:solidFill>
          <a:prstDash val="solid"/>
        </a:ln>
      </c:spPr>
    </c:plotArea>
    <c:legend>
      <c:legendPos val="r"/>
      <c:layout>
        <c:manualLayout>
          <c:xMode val="edge"/>
          <c:yMode val="edge"/>
          <c:x val="0.87441586116198555"/>
          <c:y val="0.38698694848791437"/>
          <c:w val="0.11266083257228071"/>
          <c:h val="0.2191784487011196"/>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AU" sz="2400" b="1" i="0" baseline="0" dirty="0" smtClean="0">
                <a:effectLst/>
              </a:rPr>
              <a:t>Rose Bright I</a:t>
            </a:r>
            <a:r>
              <a:rPr lang="en-AU" sz="2400" b="1" i="0" baseline="-25000" dirty="0" smtClean="0">
                <a:effectLst/>
              </a:rPr>
              <a:t>AD</a:t>
            </a:r>
            <a:r>
              <a:rPr lang="en-AU" sz="2400" b="1" i="0" baseline="0" dirty="0" smtClean="0">
                <a:effectLst/>
              </a:rPr>
              <a:t> values depending on position on a tree trained as Vase</a:t>
            </a:r>
            <a:endParaRPr lang="en-AU" sz="2400" dirty="0">
              <a:effectLst/>
            </a:endParaRPr>
          </a:p>
        </c:rich>
      </c:tx>
      <c:layout>
        <c:manualLayout>
          <c:xMode val="edge"/>
          <c:yMode val="edge"/>
          <c:x val="0.1208789664344166"/>
          <c:y val="0"/>
        </c:manualLayout>
      </c:layout>
      <c:overlay val="1"/>
    </c:title>
    <c:autoTitleDeleted val="0"/>
    <c:plotArea>
      <c:layout>
        <c:manualLayout>
          <c:layoutTarget val="inner"/>
          <c:xMode val="edge"/>
          <c:yMode val="edge"/>
          <c:x val="0.1263949235261255"/>
          <c:y val="0.14730562279537746"/>
          <c:w val="0.85023165277031132"/>
          <c:h val="0.73104321367146341"/>
        </c:manualLayout>
      </c:layout>
      <c:scatterChart>
        <c:scatterStyle val="lineMarker"/>
        <c:varyColors val="0"/>
        <c:ser>
          <c:idx val="5"/>
          <c:order val="1"/>
          <c:tx>
            <c:strRef>
              <c:f>'C:\Data\ds27\Dropbox\Crop load and Ethylene trial (Ceccarelli)\[IAD grafici.xlsx]IAD graph per position'!$R$29</c:f>
              <c:strCache>
                <c:ptCount val="1"/>
                <c:pt idx="0">
                  <c:v>Medium</c:v>
                </c:pt>
              </c:strCache>
            </c:strRef>
          </c:tx>
          <c:spPr>
            <a:ln w="25400"/>
          </c:spPr>
          <c:errBars>
            <c:errDir val="y"/>
            <c:errBarType val="both"/>
            <c:errValType val="cust"/>
            <c:noEndCap val="0"/>
            <c:plus>
              <c:numRef>
                <c:f>'C:\Data\ds27\Dropbox\Crop load and Ethylene trial (Ceccarelli)\[IAD grafici.xlsx]IAD graph per position'!$Y$29:$AD$29</c:f>
                <c:numCache>
                  <c:formatCode>General</c:formatCode>
                  <c:ptCount val="6"/>
                  <c:pt idx="0">
                    <c:v>1.8710000000000001E-2</c:v>
                  </c:pt>
                  <c:pt idx="1">
                    <c:v>1.8710000000000001E-2</c:v>
                  </c:pt>
                  <c:pt idx="2">
                    <c:v>1.8710000000000001E-2</c:v>
                  </c:pt>
                  <c:pt idx="3">
                    <c:v>1.8929999999999999E-2</c:v>
                  </c:pt>
                  <c:pt idx="4">
                    <c:v>1.916E-2</c:v>
                  </c:pt>
                  <c:pt idx="5">
                    <c:v>1.916E-2</c:v>
                  </c:pt>
                </c:numCache>
              </c:numRef>
            </c:plus>
            <c:minus>
              <c:numRef>
                <c:f>'C:\Data\ds27\Dropbox\Crop load and Ethylene trial (Ceccarelli)\[IAD grafici.xlsx]IAD graph per position'!$Y$29:$AD$29</c:f>
                <c:numCache>
                  <c:formatCode>General</c:formatCode>
                  <c:ptCount val="6"/>
                  <c:pt idx="0">
                    <c:v>1.8710000000000001E-2</c:v>
                  </c:pt>
                  <c:pt idx="1">
                    <c:v>1.8710000000000001E-2</c:v>
                  </c:pt>
                  <c:pt idx="2">
                    <c:v>1.8710000000000001E-2</c:v>
                  </c:pt>
                  <c:pt idx="3">
                    <c:v>1.8929999999999999E-2</c:v>
                  </c:pt>
                  <c:pt idx="4">
                    <c:v>1.916E-2</c:v>
                  </c:pt>
                  <c:pt idx="5">
                    <c:v>1.916E-2</c:v>
                  </c:pt>
                </c:numCache>
              </c:numRef>
            </c:minus>
          </c:errBars>
          <c:xVal>
            <c:numRef>
              <c:f>'C:\Data\ds27\Dropbox\Crop load and Ethylene trial (Ceccarelli)\[IAD grafici.xlsx]IAD graph per position'!$S$26:$X$26</c:f>
              <c:numCache>
                <c:formatCode>General</c:formatCode>
                <c:ptCount val="6"/>
                <c:pt idx="0">
                  <c:v>65</c:v>
                </c:pt>
                <c:pt idx="1">
                  <c:v>69</c:v>
                </c:pt>
                <c:pt idx="2">
                  <c:v>72</c:v>
                </c:pt>
                <c:pt idx="3">
                  <c:v>76</c:v>
                </c:pt>
                <c:pt idx="4">
                  <c:v>79</c:v>
                </c:pt>
                <c:pt idx="5">
                  <c:v>86</c:v>
                </c:pt>
              </c:numCache>
            </c:numRef>
          </c:xVal>
          <c:yVal>
            <c:numRef>
              <c:f>'C:\Data\ds27\Dropbox\Crop load and Ethylene trial (Ceccarelli)\[IAD grafici.xlsx]IAD graph per position'!$S$29:$X$29</c:f>
              <c:numCache>
                <c:formatCode>General</c:formatCode>
                <c:ptCount val="6"/>
                <c:pt idx="0">
                  <c:v>1.847</c:v>
                </c:pt>
                <c:pt idx="1">
                  <c:v>1.637</c:v>
                </c:pt>
                <c:pt idx="2">
                  <c:v>1.5740000000000001</c:v>
                </c:pt>
                <c:pt idx="3">
                  <c:v>1.3320000000000001</c:v>
                </c:pt>
                <c:pt idx="4">
                  <c:v>1.1779999999999999</c:v>
                </c:pt>
                <c:pt idx="5">
                  <c:v>0.69799999999999995</c:v>
                </c:pt>
              </c:numCache>
            </c:numRef>
          </c:yVal>
          <c:smooth val="0"/>
        </c:ser>
        <c:ser>
          <c:idx val="2"/>
          <c:order val="0"/>
          <c:tx>
            <c:strRef>
              <c:f>'C:\Data\ds27\Dropbox\Crop load and Ethylene trial (Ceccarelli)\[IAD grafici.xlsx]IAD graph per position'!$C$29</c:f>
              <c:strCache>
                <c:ptCount val="1"/>
                <c:pt idx="0">
                  <c:v>Medium</c:v>
                </c:pt>
              </c:strCache>
            </c:strRef>
          </c:tx>
          <c:spPr>
            <a:ln w="25400"/>
          </c:spPr>
          <c:marker>
            <c:symbol val="dash"/>
            <c:size val="7"/>
          </c:marker>
          <c:errBars>
            <c:errDir val="y"/>
            <c:errBarType val="both"/>
            <c:errValType val="cust"/>
            <c:noEndCap val="0"/>
            <c:plus>
              <c:numRef>
                <c:f>'C:\Data\ds27\Dropbox\Crop load and Ethylene trial (Ceccarelli)\[IAD grafici.xlsx]IAD graph per position'!$J$29:$O$29</c:f>
                <c:numCache>
                  <c:formatCode>General</c:formatCode>
                  <c:ptCount val="6"/>
                  <c:pt idx="0">
                    <c:v>1.8710000000000001E-2</c:v>
                  </c:pt>
                  <c:pt idx="1">
                    <c:v>1.8710000000000001E-2</c:v>
                  </c:pt>
                  <c:pt idx="2">
                    <c:v>1.9269999999999999E-2</c:v>
                  </c:pt>
                  <c:pt idx="3">
                    <c:v>1.882E-2</c:v>
                  </c:pt>
                  <c:pt idx="4">
                    <c:v>1.8929999999999999E-2</c:v>
                  </c:pt>
                  <c:pt idx="5">
                    <c:v>1.8710000000000001E-2</c:v>
                  </c:pt>
                </c:numCache>
              </c:numRef>
            </c:plus>
            <c:minus>
              <c:numRef>
                <c:f>'C:\Data\ds27\Dropbox\Crop load and Ethylene trial (Ceccarelli)\[IAD grafici.xlsx]IAD graph per position'!$J$29:$O$29</c:f>
                <c:numCache>
                  <c:formatCode>General</c:formatCode>
                  <c:ptCount val="6"/>
                  <c:pt idx="0">
                    <c:v>1.8710000000000001E-2</c:v>
                  </c:pt>
                  <c:pt idx="1">
                    <c:v>1.8710000000000001E-2</c:v>
                  </c:pt>
                  <c:pt idx="2">
                    <c:v>1.9269999999999999E-2</c:v>
                  </c:pt>
                  <c:pt idx="3">
                    <c:v>1.882E-2</c:v>
                  </c:pt>
                  <c:pt idx="4">
                    <c:v>1.8929999999999999E-2</c:v>
                  </c:pt>
                  <c:pt idx="5">
                    <c:v>1.8710000000000001E-2</c:v>
                  </c:pt>
                </c:numCache>
              </c:numRef>
            </c:minus>
          </c:errBars>
          <c:xVal>
            <c:numRef>
              <c:f>'C:\Data\ds27\Dropbox\Crop load and Ethylene trial (Ceccarelli)\[IAD grafici.xlsx]IAD graph per position'!$D$26:$I$26</c:f>
              <c:numCache>
                <c:formatCode>General</c:formatCode>
                <c:ptCount val="6"/>
                <c:pt idx="0">
                  <c:v>65</c:v>
                </c:pt>
                <c:pt idx="1">
                  <c:v>69</c:v>
                </c:pt>
                <c:pt idx="2">
                  <c:v>72</c:v>
                </c:pt>
                <c:pt idx="3">
                  <c:v>76</c:v>
                </c:pt>
                <c:pt idx="4">
                  <c:v>79</c:v>
                </c:pt>
                <c:pt idx="5">
                  <c:v>86</c:v>
                </c:pt>
              </c:numCache>
            </c:numRef>
          </c:xVal>
          <c:yVal>
            <c:numRef>
              <c:f>'C:\Data\ds27\Dropbox\Crop load and Ethylene trial (Ceccarelli)\[IAD grafici.xlsx]IAD graph per position'!$D$29:$I$29</c:f>
              <c:numCache>
                <c:formatCode>General</c:formatCode>
                <c:ptCount val="6"/>
                <c:pt idx="0">
                  <c:v>1.899</c:v>
                </c:pt>
                <c:pt idx="1">
                  <c:v>1.7509999999999999</c:v>
                </c:pt>
                <c:pt idx="2">
                  <c:v>1.681</c:v>
                </c:pt>
                <c:pt idx="3">
                  <c:v>1.464</c:v>
                </c:pt>
                <c:pt idx="4">
                  <c:v>1.3129999999999999</c:v>
                </c:pt>
                <c:pt idx="5">
                  <c:v>0.81699999999999995</c:v>
                </c:pt>
              </c:numCache>
            </c:numRef>
          </c:yVal>
          <c:smooth val="0"/>
        </c:ser>
        <c:dLbls>
          <c:showLegendKey val="0"/>
          <c:showVal val="0"/>
          <c:showCatName val="0"/>
          <c:showSerName val="0"/>
          <c:showPercent val="0"/>
          <c:showBubbleSize val="0"/>
        </c:dLbls>
        <c:axId val="106771968"/>
        <c:axId val="106773888"/>
      </c:scatterChart>
      <c:valAx>
        <c:axId val="106771968"/>
        <c:scaling>
          <c:orientation val="minMax"/>
          <c:max val="90"/>
          <c:min val="65"/>
        </c:scaling>
        <c:delete val="0"/>
        <c:axPos val="b"/>
        <c:minorGridlines/>
        <c:title>
          <c:tx>
            <c:rich>
              <a:bodyPr/>
              <a:lstStyle/>
              <a:p>
                <a:pPr>
                  <a:defRPr sz="1800"/>
                </a:pPr>
                <a:r>
                  <a:rPr lang="en-US" sz="1800"/>
                  <a:t>Days</a:t>
                </a:r>
                <a:r>
                  <a:rPr lang="en-US" sz="1800" baseline="0"/>
                  <a:t> after full bloom</a:t>
                </a:r>
              </a:p>
            </c:rich>
          </c:tx>
          <c:overlay val="0"/>
        </c:title>
        <c:numFmt formatCode="General" sourceLinked="1"/>
        <c:majorTickMark val="out"/>
        <c:minorTickMark val="none"/>
        <c:tickLblPos val="nextTo"/>
        <c:spPr>
          <a:ln w="9525"/>
        </c:spPr>
        <c:txPr>
          <a:bodyPr/>
          <a:lstStyle/>
          <a:p>
            <a:pPr>
              <a:defRPr sz="1400"/>
            </a:pPr>
            <a:endParaRPr lang="en-US"/>
          </a:p>
        </c:txPr>
        <c:crossAx val="106773888"/>
        <c:crosses val="autoZero"/>
        <c:crossBetween val="midCat"/>
      </c:valAx>
      <c:valAx>
        <c:axId val="106773888"/>
        <c:scaling>
          <c:orientation val="minMax"/>
          <c:max val="2"/>
          <c:min val="0.60000000000000064"/>
        </c:scaling>
        <c:delete val="0"/>
        <c:axPos val="l"/>
        <c:majorGridlines/>
        <c:title>
          <c:tx>
            <c:rich>
              <a:bodyPr rot="-5400000" vert="horz"/>
              <a:lstStyle/>
              <a:p>
                <a:pPr>
                  <a:defRPr sz="2400"/>
                </a:pPr>
                <a:r>
                  <a:rPr lang="en-US" sz="2400"/>
                  <a:t>I</a:t>
                </a:r>
                <a:r>
                  <a:rPr lang="en-US" sz="2400" baseline="-25000"/>
                  <a:t>AD</a:t>
                </a:r>
              </a:p>
            </c:rich>
          </c:tx>
          <c:overlay val="0"/>
        </c:title>
        <c:numFmt formatCode="General" sourceLinked="1"/>
        <c:majorTickMark val="out"/>
        <c:minorTickMark val="none"/>
        <c:tickLblPos val="nextTo"/>
        <c:txPr>
          <a:bodyPr/>
          <a:lstStyle/>
          <a:p>
            <a:pPr>
              <a:defRPr sz="1400"/>
            </a:pPr>
            <a:endParaRPr lang="en-US"/>
          </a:p>
        </c:txPr>
        <c:crossAx val="106771968"/>
        <c:crosses val="autoZero"/>
        <c:crossBetween val="midCat"/>
      </c:valAx>
    </c:plotArea>
    <c:plotVisOnly val="1"/>
    <c:dispBlanksAs val="gap"/>
    <c:showDLblsOverMax val="0"/>
  </c:chart>
  <c:spPr>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AU" sz="2400" b="1" i="0" u="none" strike="noStrike" baseline="0" dirty="0" smtClean="0">
                <a:effectLst/>
              </a:rPr>
              <a:t>Rose Bright  </a:t>
            </a:r>
            <a:r>
              <a:rPr lang="en-AU" sz="2400" dirty="0" smtClean="0"/>
              <a:t>I</a:t>
            </a:r>
            <a:r>
              <a:rPr lang="en-AU" sz="2400" baseline="-25000" dirty="0" smtClean="0"/>
              <a:t>AD</a:t>
            </a:r>
            <a:r>
              <a:rPr lang="en-AU" sz="2400" dirty="0" smtClean="0"/>
              <a:t> </a:t>
            </a:r>
            <a:r>
              <a:rPr lang="en-AU" sz="2400" dirty="0"/>
              <a:t>values </a:t>
            </a:r>
            <a:r>
              <a:rPr lang="en-AU" sz="2400" dirty="0" smtClean="0"/>
              <a:t>depending </a:t>
            </a:r>
            <a:r>
              <a:rPr lang="en-AU" sz="2400" dirty="0"/>
              <a:t>on crop load </a:t>
            </a:r>
          </a:p>
        </c:rich>
      </c:tx>
      <c:overlay val="0"/>
    </c:title>
    <c:autoTitleDeleted val="0"/>
    <c:plotArea>
      <c:layout/>
      <c:scatterChart>
        <c:scatterStyle val="lineMarker"/>
        <c:varyColors val="0"/>
        <c:ser>
          <c:idx val="0"/>
          <c:order val="0"/>
          <c:tx>
            <c:strRef>
              <c:f>'C:\Users\Alessandro\Desktop\Statistica Rose bright (in progress)\Elaborazione Grafici e tabelle\[IAD lettere.xlsx]IAD x DAFB'!$E$84</c:f>
              <c:strCache>
                <c:ptCount val="1"/>
                <c:pt idx="0">
                  <c:v>High</c:v>
                </c:pt>
              </c:strCache>
            </c:strRef>
          </c:tx>
          <c:spPr>
            <a:ln w="25400"/>
          </c:spPr>
          <c:marker>
            <c:symbol val="dash"/>
            <c:size val="7"/>
          </c:marker>
          <c:errBars>
            <c:errDir val="y"/>
            <c:errBarType val="both"/>
            <c:errValType val="cust"/>
            <c:noEndCap val="0"/>
            <c:plus>
              <c:numRef>
                <c:f>('C:\Users\Alessandro\Desktop\Statistica Rose bright (in progress)\Elaborazione Grafici e tabelle\[IAD lettere.xlsx]IAD x DAFB'!$S$91,'C:\Users\Alessandro\Desktop\Statistica Rose bright (in progress)\Elaborazione Grafici e tabelle\[IAD lettere.xlsx]IAD x DAFB'!$U$91,'C:\Users\Alessandro\Desktop\Statistica Rose bright (in progress)\Elaborazione Grafici e tabelle\[IAD lettere.xlsx]IAD x DAFB'!$W$91,'C:\Users\Alessandro\Desktop\Statistica Rose bright (in progress)\Elaborazione Grafici e tabelle\[IAD lettere.xlsx]IAD x DAFB'!$Y$91,'C:\Users\Alessandro\Desktop\Statistica Rose bright (in progress)\Elaborazione Grafici e tabelle\[IAD lettere.xlsx]IAD x DAFB'!$AA$91,'C:\Users\Alessandro\Desktop\Statistica Rose bright (in progress)\Elaborazione Grafici e tabelle\[IAD lettere.xlsx]IAD x DAFB'!$AC$91)</c:f>
                <c:numCache>
                  <c:formatCode>General</c:formatCode>
                  <c:ptCount val="6"/>
                </c:numCache>
              </c:numRef>
            </c:plus>
            <c:minus>
              <c:numRef>
                <c:f>('C:\Users\Alessandro\Desktop\Statistica Rose bright (in progress)\Elaborazione Grafici e tabelle\[IAD lettere.xlsx]IAD x DAFB'!$S$91,'C:\Users\Alessandro\Desktop\Statistica Rose bright (in progress)\Elaborazione Grafici e tabelle\[IAD lettere.xlsx]IAD x DAFB'!$U$91,'C:\Users\Alessandro\Desktop\Statistica Rose bright (in progress)\Elaborazione Grafici e tabelle\[IAD lettere.xlsx]IAD x DAFB'!$W$91,'C:\Users\Alessandro\Desktop\Statistica Rose bright (in progress)\Elaborazione Grafici e tabelle\[IAD lettere.xlsx]IAD x DAFB'!$Y$91,'C:\Users\Alessandro\Desktop\Statistica Rose bright (in progress)\Elaborazione Grafici e tabelle\[IAD lettere.xlsx]IAD x DAFB'!$AA$91,'C:\Users\Alessandro\Desktop\Statistica Rose bright (in progress)\Elaborazione Grafici e tabelle\[IAD lettere.xlsx]IAD x DAFB'!$AC$91)</c:f>
                <c:numCache>
                  <c:formatCode>General</c:formatCode>
                  <c:ptCount val="6"/>
                </c:numCache>
              </c:numRef>
            </c:minus>
          </c:errBars>
          <c:xVal>
            <c:numRef>
              <c:f>'C:\Users\Alessandro\Desktop\Statistica Rose bright (in progress)\Elaborazione Grafici e tabelle\[IAD lettere.xlsx]IAD x DAFB'!$F$83:$K$83</c:f>
              <c:numCache>
                <c:formatCode>General</c:formatCode>
                <c:ptCount val="6"/>
                <c:pt idx="0">
                  <c:v>65</c:v>
                </c:pt>
                <c:pt idx="1">
                  <c:v>69</c:v>
                </c:pt>
                <c:pt idx="2">
                  <c:v>72</c:v>
                </c:pt>
                <c:pt idx="3">
                  <c:v>76</c:v>
                </c:pt>
                <c:pt idx="4">
                  <c:v>79</c:v>
                </c:pt>
                <c:pt idx="5">
                  <c:v>86</c:v>
                </c:pt>
              </c:numCache>
            </c:numRef>
          </c:xVal>
          <c:yVal>
            <c:numRef>
              <c:f>'C:\Users\Alessandro\Desktop\Statistica Rose bright (in progress)\Elaborazione Grafici e tabelle\[IAD lettere.xlsx]IAD x DAFB'!$F$84:$K$84</c:f>
              <c:numCache>
                <c:formatCode>General</c:formatCode>
                <c:ptCount val="6"/>
                <c:pt idx="0">
                  <c:v>1.8879999999999999</c:v>
                </c:pt>
                <c:pt idx="1">
                  <c:v>1.6779999999999999</c:v>
                </c:pt>
                <c:pt idx="2">
                  <c:v>1.6140000000000001</c:v>
                </c:pt>
                <c:pt idx="3">
                  <c:v>1.387</c:v>
                </c:pt>
                <c:pt idx="4">
                  <c:v>1.224</c:v>
                </c:pt>
                <c:pt idx="5">
                  <c:v>0.72599999999999998</c:v>
                </c:pt>
              </c:numCache>
            </c:numRef>
          </c:yVal>
          <c:smooth val="0"/>
        </c:ser>
        <c:ser>
          <c:idx val="1"/>
          <c:order val="1"/>
          <c:tx>
            <c:strRef>
              <c:f>'C:\Users\Alessandro\Desktop\Statistica Rose bright (in progress)\Elaborazione Grafici e tabelle\[IAD lettere.xlsx]IAD x DAFB'!$E$85</c:f>
              <c:strCache>
                <c:ptCount val="1"/>
                <c:pt idx="0">
                  <c:v>Low</c:v>
                </c:pt>
              </c:strCache>
            </c:strRef>
          </c:tx>
          <c:spPr>
            <a:ln w="25400"/>
          </c:spPr>
          <c:marker>
            <c:symbol val="dash"/>
            <c:size val="7"/>
          </c:marker>
          <c:errBars>
            <c:errDir val="y"/>
            <c:errBarType val="both"/>
            <c:errValType val="cust"/>
            <c:noEndCap val="0"/>
            <c:plus>
              <c:numRef>
                <c:f>('C:\Users\Alessandro\Desktop\Statistica Rose bright (in progress)\Elaborazione Grafici e tabelle\[IAD lettere.xlsx]IAD x DAFB'!$S$92,'C:\Users\Alessandro\Desktop\Statistica Rose bright (in progress)\Elaborazione Grafici e tabelle\[IAD lettere.xlsx]IAD x DAFB'!$U$92,'C:\Users\Alessandro\Desktop\Statistica Rose bright (in progress)\Elaborazione Grafici e tabelle\[IAD lettere.xlsx]IAD x DAFB'!$W$92,'C:\Users\Alessandro\Desktop\Statistica Rose bright (in progress)\Elaborazione Grafici e tabelle\[IAD lettere.xlsx]IAD x DAFB'!$Y$92,'C:\Users\Alessandro\Desktop\Statistica Rose bright (in progress)\Elaborazione Grafici e tabelle\[IAD lettere.xlsx]IAD x DAFB'!$AA$92,'C:\Users\Alessandro\Desktop\Statistica Rose bright (in progress)\Elaborazione Grafici e tabelle\[IAD lettere.xlsx]IAD x DAFB'!$AC$92)</c:f>
                <c:numCache>
                  <c:formatCode>General</c:formatCode>
                  <c:ptCount val="6"/>
                </c:numCache>
              </c:numRef>
            </c:plus>
            <c:minus>
              <c:numRef>
                <c:f>('C:\Users\Alessandro\Desktop\Statistica Rose bright (in progress)\Elaborazione Grafici e tabelle\[IAD lettere.xlsx]IAD x DAFB'!$S$92,'C:\Users\Alessandro\Desktop\Statistica Rose bright (in progress)\Elaborazione Grafici e tabelle\[IAD lettere.xlsx]IAD x DAFB'!$U$92,'C:\Users\Alessandro\Desktop\Statistica Rose bright (in progress)\Elaborazione Grafici e tabelle\[IAD lettere.xlsx]IAD x DAFB'!$W$92,'C:\Users\Alessandro\Desktop\Statistica Rose bright (in progress)\Elaborazione Grafici e tabelle\[IAD lettere.xlsx]IAD x DAFB'!$Y$92,'C:\Users\Alessandro\Desktop\Statistica Rose bright (in progress)\Elaborazione Grafici e tabelle\[IAD lettere.xlsx]IAD x DAFB'!$AA$92,'C:\Users\Alessandro\Desktop\Statistica Rose bright (in progress)\Elaborazione Grafici e tabelle\[IAD lettere.xlsx]IAD x DAFB'!$AC$92)</c:f>
                <c:numCache>
                  <c:formatCode>General</c:formatCode>
                  <c:ptCount val="6"/>
                </c:numCache>
              </c:numRef>
            </c:minus>
          </c:errBars>
          <c:xVal>
            <c:numRef>
              <c:f>'C:\Users\Alessandro\Desktop\Statistica Rose bright (in progress)\Elaborazione Grafici e tabelle\[IAD lettere.xlsx]IAD x DAFB'!$F$83:$K$83</c:f>
              <c:numCache>
                <c:formatCode>General</c:formatCode>
                <c:ptCount val="6"/>
                <c:pt idx="0">
                  <c:v>65</c:v>
                </c:pt>
                <c:pt idx="1">
                  <c:v>69</c:v>
                </c:pt>
                <c:pt idx="2">
                  <c:v>72</c:v>
                </c:pt>
                <c:pt idx="3">
                  <c:v>76</c:v>
                </c:pt>
                <c:pt idx="4">
                  <c:v>79</c:v>
                </c:pt>
                <c:pt idx="5">
                  <c:v>86</c:v>
                </c:pt>
              </c:numCache>
            </c:numRef>
          </c:xVal>
          <c:yVal>
            <c:numRef>
              <c:f>'C:\Users\Alessandro\Desktop\Statistica Rose bright (in progress)\Elaborazione Grafici e tabelle\[IAD lettere.xlsx]IAD x DAFB'!$F$85:$K$85</c:f>
              <c:numCache>
                <c:formatCode>General</c:formatCode>
                <c:ptCount val="6"/>
                <c:pt idx="0">
                  <c:v>1.843</c:v>
                </c:pt>
                <c:pt idx="1">
                  <c:v>1.6379999999999999</c:v>
                </c:pt>
                <c:pt idx="2">
                  <c:v>1.5549999999999999</c:v>
                </c:pt>
                <c:pt idx="3">
                  <c:v>1.3089999999999999</c:v>
                </c:pt>
                <c:pt idx="4">
                  <c:v>1.151</c:v>
                </c:pt>
                <c:pt idx="5">
                  <c:v>0.69799999999999995</c:v>
                </c:pt>
              </c:numCache>
            </c:numRef>
          </c:yVal>
          <c:smooth val="0"/>
        </c:ser>
        <c:ser>
          <c:idx val="2"/>
          <c:order val="2"/>
          <c:tx>
            <c:strRef>
              <c:f>'C:\Users\Alessandro\Desktop\Statistica Rose bright (in progress)\Elaborazione Grafici e tabelle\[IAD lettere.xlsx]IAD x DAFB'!$E$86</c:f>
              <c:strCache>
                <c:ptCount val="1"/>
                <c:pt idx="0">
                  <c:v>Medium</c:v>
                </c:pt>
              </c:strCache>
            </c:strRef>
          </c:tx>
          <c:spPr>
            <a:ln w="25400"/>
          </c:spPr>
          <c:marker>
            <c:symbol val="dash"/>
            <c:size val="7"/>
          </c:marker>
          <c:errBars>
            <c:errDir val="y"/>
            <c:errBarType val="both"/>
            <c:errValType val="cust"/>
            <c:noEndCap val="0"/>
            <c:plus>
              <c:numRef>
                <c:f>('C:\Users\Alessandro\Desktop\Statistica Rose bright (in progress)\Elaborazione Grafici e tabelle\[IAD lettere.xlsx]IAD x DAFB'!$S$93,'C:\Users\Alessandro\Desktop\Statistica Rose bright (in progress)\Elaborazione Grafici e tabelle\[IAD lettere.xlsx]IAD x DAFB'!$U$93,'C:\Users\Alessandro\Desktop\Statistica Rose bright (in progress)\Elaborazione Grafici e tabelle\[IAD lettere.xlsx]IAD x DAFB'!$W$93,'C:\Users\Alessandro\Desktop\Statistica Rose bright (in progress)\Elaborazione Grafici e tabelle\[IAD lettere.xlsx]IAD x DAFB'!$Y$93,'C:\Users\Alessandro\Desktop\Statistica Rose bright (in progress)\Elaborazione Grafici e tabelle\[IAD lettere.xlsx]IAD x DAFB'!$AA$93,'C:\Users\Alessandro\Desktop\Statistica Rose bright (in progress)\Elaborazione Grafici e tabelle\[IAD lettere.xlsx]IAD x DAFB'!$AC$93)</c:f>
                <c:numCache>
                  <c:formatCode>General</c:formatCode>
                  <c:ptCount val="6"/>
                </c:numCache>
              </c:numRef>
            </c:plus>
            <c:minus>
              <c:numRef>
                <c:f>('C:\Users\Alessandro\Desktop\Statistica Rose bright (in progress)\Elaborazione Grafici e tabelle\[IAD lettere.xlsx]IAD x DAFB'!$S$93,'C:\Users\Alessandro\Desktop\Statistica Rose bright (in progress)\Elaborazione Grafici e tabelle\[IAD lettere.xlsx]IAD x DAFB'!$U$93,'C:\Users\Alessandro\Desktop\Statistica Rose bright (in progress)\Elaborazione Grafici e tabelle\[IAD lettere.xlsx]IAD x DAFB'!$W$93,'C:\Users\Alessandro\Desktop\Statistica Rose bright (in progress)\Elaborazione Grafici e tabelle\[IAD lettere.xlsx]IAD x DAFB'!$Y$93,'C:\Users\Alessandro\Desktop\Statistica Rose bright (in progress)\Elaborazione Grafici e tabelle\[IAD lettere.xlsx]IAD x DAFB'!$AA$93,'C:\Users\Alessandro\Desktop\Statistica Rose bright (in progress)\Elaborazione Grafici e tabelle\[IAD lettere.xlsx]IAD x DAFB'!$AC$93)</c:f>
                <c:numCache>
                  <c:formatCode>General</c:formatCode>
                  <c:ptCount val="6"/>
                </c:numCache>
              </c:numRef>
            </c:minus>
          </c:errBars>
          <c:xVal>
            <c:numRef>
              <c:f>'C:\Users\Alessandro\Desktop\Statistica Rose bright (in progress)\Elaborazione Grafici e tabelle\[IAD lettere.xlsx]IAD x DAFB'!$F$83:$K$83</c:f>
              <c:numCache>
                <c:formatCode>General</c:formatCode>
                <c:ptCount val="6"/>
                <c:pt idx="0">
                  <c:v>65</c:v>
                </c:pt>
                <c:pt idx="1">
                  <c:v>69</c:v>
                </c:pt>
                <c:pt idx="2">
                  <c:v>72</c:v>
                </c:pt>
                <c:pt idx="3">
                  <c:v>76</c:v>
                </c:pt>
                <c:pt idx="4">
                  <c:v>79</c:v>
                </c:pt>
                <c:pt idx="5">
                  <c:v>86</c:v>
                </c:pt>
              </c:numCache>
            </c:numRef>
          </c:xVal>
          <c:yVal>
            <c:numRef>
              <c:f>'C:\Users\Alessandro\Desktop\Statistica Rose bright (in progress)\Elaborazione Grafici e tabelle\[IAD lettere.xlsx]IAD x DAFB'!$F$86:$K$86</c:f>
              <c:numCache>
                <c:formatCode>General</c:formatCode>
                <c:ptCount val="6"/>
                <c:pt idx="0">
                  <c:v>1.873</c:v>
                </c:pt>
                <c:pt idx="1">
                  <c:v>1.694</c:v>
                </c:pt>
                <c:pt idx="2">
                  <c:v>1.6279999999999999</c:v>
                </c:pt>
                <c:pt idx="3">
                  <c:v>1.3979999999999999</c:v>
                </c:pt>
                <c:pt idx="4">
                  <c:v>1.2450000000000001</c:v>
                </c:pt>
                <c:pt idx="5">
                  <c:v>0.75800000000000001</c:v>
                </c:pt>
              </c:numCache>
            </c:numRef>
          </c:yVal>
          <c:smooth val="0"/>
        </c:ser>
        <c:dLbls>
          <c:showLegendKey val="0"/>
          <c:showVal val="0"/>
          <c:showCatName val="0"/>
          <c:showSerName val="0"/>
          <c:showPercent val="0"/>
          <c:showBubbleSize val="0"/>
        </c:dLbls>
        <c:axId val="105428096"/>
        <c:axId val="105534976"/>
      </c:scatterChart>
      <c:valAx>
        <c:axId val="105428096"/>
        <c:scaling>
          <c:orientation val="minMax"/>
          <c:max val="90"/>
          <c:min val="65"/>
        </c:scaling>
        <c:delete val="0"/>
        <c:axPos val="b"/>
        <c:minorGridlines/>
        <c:title>
          <c:tx>
            <c:rich>
              <a:bodyPr/>
              <a:lstStyle/>
              <a:p>
                <a:pPr>
                  <a:defRPr sz="1600" b="1"/>
                </a:pPr>
                <a:r>
                  <a:rPr lang="en-US" sz="1600" b="1"/>
                  <a:t>Days after full bloom</a:t>
                </a:r>
              </a:p>
            </c:rich>
          </c:tx>
          <c:overlay val="0"/>
        </c:title>
        <c:numFmt formatCode="General" sourceLinked="1"/>
        <c:majorTickMark val="out"/>
        <c:minorTickMark val="none"/>
        <c:tickLblPos val="nextTo"/>
        <c:txPr>
          <a:bodyPr/>
          <a:lstStyle/>
          <a:p>
            <a:pPr>
              <a:defRPr sz="1400"/>
            </a:pPr>
            <a:endParaRPr lang="en-US"/>
          </a:p>
        </c:txPr>
        <c:crossAx val="105534976"/>
        <c:crosses val="autoZero"/>
        <c:crossBetween val="midCat"/>
      </c:valAx>
      <c:valAx>
        <c:axId val="105534976"/>
        <c:scaling>
          <c:orientation val="minMax"/>
          <c:max val="2"/>
          <c:min val="0.60000000000000053"/>
        </c:scaling>
        <c:delete val="0"/>
        <c:axPos val="l"/>
        <c:majorGridlines/>
        <c:title>
          <c:tx>
            <c:rich>
              <a:bodyPr rot="-5400000" vert="horz"/>
              <a:lstStyle/>
              <a:p>
                <a:pPr>
                  <a:defRPr/>
                </a:pPr>
                <a:r>
                  <a:rPr lang="en-US" sz="2400"/>
                  <a:t>I</a:t>
                </a:r>
                <a:r>
                  <a:rPr lang="en-US" sz="2400" baseline="-25000"/>
                  <a:t>AD</a:t>
                </a:r>
              </a:p>
            </c:rich>
          </c:tx>
          <c:layout>
            <c:manualLayout>
              <c:xMode val="edge"/>
              <c:yMode val="edge"/>
              <c:x val="2.0009092177318655E-2"/>
              <c:y val="0.43629978005561582"/>
            </c:manualLayout>
          </c:layout>
          <c:overlay val="0"/>
        </c:title>
        <c:numFmt formatCode="General" sourceLinked="1"/>
        <c:majorTickMark val="out"/>
        <c:minorTickMark val="none"/>
        <c:tickLblPos val="nextTo"/>
        <c:txPr>
          <a:bodyPr/>
          <a:lstStyle/>
          <a:p>
            <a:pPr>
              <a:defRPr sz="1400"/>
            </a:pPr>
            <a:endParaRPr lang="en-US"/>
          </a:p>
        </c:txPr>
        <c:crossAx val="105428096"/>
        <c:crosses val="autoZero"/>
        <c:crossBetween val="midCat"/>
      </c:valAx>
    </c:plotArea>
    <c:legend>
      <c:legendPos val="r"/>
      <c:overlay val="0"/>
      <c:txPr>
        <a:bodyPr/>
        <a:lstStyle/>
        <a:p>
          <a:pPr>
            <a:defRPr sz="1400"/>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AU" dirty="0" smtClean="0"/>
              <a:t>Rose Bright Harvest </a:t>
            </a:r>
            <a:r>
              <a:rPr lang="en-AU" dirty="0"/>
              <a:t>time measured vs </a:t>
            </a:r>
            <a:r>
              <a:rPr lang="en-AU" dirty="0" smtClean="0"/>
              <a:t>predicted 4 dates below I</a:t>
            </a:r>
            <a:r>
              <a:rPr lang="en-AU" baseline="-25000" dirty="0" smtClean="0"/>
              <a:t>AD</a:t>
            </a:r>
            <a:r>
              <a:rPr lang="en-AU" dirty="0" smtClean="0"/>
              <a:t> 1.8 (69-79 DAFB)</a:t>
            </a:r>
            <a:endParaRPr lang="en-AU" dirty="0"/>
          </a:p>
        </c:rich>
      </c:tx>
      <c:overlay val="0"/>
    </c:title>
    <c:autoTitleDeleted val="0"/>
    <c:plotArea>
      <c:layout/>
      <c:scatterChart>
        <c:scatterStyle val="lineMarker"/>
        <c:varyColors val="0"/>
        <c:ser>
          <c:idx val="0"/>
          <c:order val="0"/>
          <c:tx>
            <c:strRef>
              <c:f>'Predittore from xls avg'!$D$97</c:f>
              <c:strCache>
                <c:ptCount val="1"/>
                <c:pt idx="0">
                  <c:v>measured</c:v>
                </c:pt>
              </c:strCache>
            </c:strRef>
          </c:tx>
          <c:spPr>
            <a:ln w="28575">
              <a:noFill/>
            </a:ln>
          </c:spPr>
          <c:xVal>
            <c:numRef>
              <c:f>'Predittore from xls avg'!$E$96:$L$96</c:f>
              <c:numCache>
                <c:formatCode>General</c:formatCode>
                <c:ptCount val="8"/>
                <c:pt idx="0">
                  <c:v>65</c:v>
                </c:pt>
                <c:pt idx="1">
                  <c:v>69</c:v>
                </c:pt>
                <c:pt idx="2">
                  <c:v>72</c:v>
                </c:pt>
                <c:pt idx="3">
                  <c:v>76</c:v>
                </c:pt>
                <c:pt idx="4">
                  <c:v>79</c:v>
                </c:pt>
                <c:pt idx="5">
                  <c:v>86</c:v>
                </c:pt>
                <c:pt idx="6">
                  <c:v>88</c:v>
                </c:pt>
                <c:pt idx="7">
                  <c:v>89</c:v>
                </c:pt>
              </c:numCache>
            </c:numRef>
          </c:xVal>
          <c:yVal>
            <c:numRef>
              <c:f>'Predittore from xls avg'!$E$97:$L$97</c:f>
              <c:numCache>
                <c:formatCode>General</c:formatCode>
                <c:ptCount val="8"/>
                <c:pt idx="0">
                  <c:v>1.843</c:v>
                </c:pt>
                <c:pt idx="1">
                  <c:v>1.6379999999999999</c:v>
                </c:pt>
                <c:pt idx="2">
                  <c:v>1.5549999999999999</c:v>
                </c:pt>
                <c:pt idx="3">
                  <c:v>1.3089999999999999</c:v>
                </c:pt>
                <c:pt idx="4">
                  <c:v>1.151</c:v>
                </c:pt>
                <c:pt idx="5">
                  <c:v>0.69799999999999995</c:v>
                </c:pt>
              </c:numCache>
            </c:numRef>
          </c:yVal>
          <c:smooth val="0"/>
        </c:ser>
        <c:ser>
          <c:idx val="1"/>
          <c:order val="1"/>
          <c:tx>
            <c:strRef>
              <c:f>'Predittore from xls avg'!$D$98</c:f>
              <c:strCache>
                <c:ptCount val="1"/>
                <c:pt idx="0">
                  <c:v>predicted all data</c:v>
                </c:pt>
              </c:strCache>
            </c:strRef>
          </c:tx>
          <c:spPr>
            <a:ln w="28575">
              <a:noFill/>
            </a:ln>
          </c:spPr>
          <c:marker>
            <c:symbol val="circle"/>
            <c:size val="4"/>
          </c:marker>
          <c:trendline>
            <c:spPr>
              <a:ln w="19050">
                <a:solidFill>
                  <a:srgbClr val="C0504D">
                    <a:lumMod val="75000"/>
                  </a:srgbClr>
                </a:solidFill>
              </a:ln>
            </c:spPr>
            <c:trendlineType val="linear"/>
            <c:forward val="5"/>
            <c:backward val="3"/>
            <c:dispRSqr val="0"/>
            <c:dispEq val="1"/>
            <c:trendlineLbl>
              <c:layout>
                <c:manualLayout>
                  <c:x val="0.19967991614638872"/>
                  <c:y val="-5.3928796891241082E-2"/>
                </c:manualLayout>
              </c:layout>
              <c:numFmt formatCode="General" sourceLinked="0"/>
              <c:spPr>
                <a:solidFill>
                  <a:srgbClr val="C0504D">
                    <a:lumMod val="40000"/>
                    <a:lumOff val="60000"/>
                  </a:srgbClr>
                </a:solidFill>
              </c:spPr>
              <c:txPr>
                <a:bodyPr/>
                <a:lstStyle/>
                <a:p>
                  <a:pPr>
                    <a:defRPr b="1"/>
                  </a:pPr>
                  <a:endParaRPr lang="en-US"/>
                </a:p>
              </c:txPr>
            </c:trendlineLbl>
          </c:trendline>
          <c:xVal>
            <c:numRef>
              <c:f>'Predittore from xls avg'!$E$96:$L$96</c:f>
              <c:numCache>
                <c:formatCode>General</c:formatCode>
                <c:ptCount val="8"/>
                <c:pt idx="0">
                  <c:v>65</c:v>
                </c:pt>
                <c:pt idx="1">
                  <c:v>69</c:v>
                </c:pt>
                <c:pt idx="2">
                  <c:v>72</c:v>
                </c:pt>
                <c:pt idx="3">
                  <c:v>76</c:v>
                </c:pt>
                <c:pt idx="4">
                  <c:v>79</c:v>
                </c:pt>
                <c:pt idx="5">
                  <c:v>86</c:v>
                </c:pt>
                <c:pt idx="6">
                  <c:v>88</c:v>
                </c:pt>
                <c:pt idx="7">
                  <c:v>89</c:v>
                </c:pt>
              </c:numCache>
            </c:numRef>
          </c:xVal>
          <c:yVal>
            <c:numRef>
              <c:f>'Predittore from xls avg'!$E$98:$L$98</c:f>
              <c:numCache>
                <c:formatCode>General</c:formatCode>
                <c:ptCount val="8"/>
                <c:pt idx="0">
                  <c:v>1.9150200000000002</c:v>
                </c:pt>
                <c:pt idx="1">
                  <c:v>1.700812</c:v>
                </c:pt>
                <c:pt idx="2">
                  <c:v>1.5401560000000001</c:v>
                </c:pt>
                <c:pt idx="3">
                  <c:v>1.3259480000000003</c:v>
                </c:pt>
                <c:pt idx="4">
                  <c:v>1.165292</c:v>
                </c:pt>
                <c:pt idx="5">
                  <c:v>0.79042800000000035</c:v>
                </c:pt>
                <c:pt idx="6">
                  <c:v>0.68332399999999982</c:v>
                </c:pt>
                <c:pt idx="7">
                  <c:v>0.629772</c:v>
                </c:pt>
              </c:numCache>
            </c:numRef>
          </c:yVal>
          <c:smooth val="0"/>
        </c:ser>
        <c:ser>
          <c:idx val="2"/>
          <c:order val="2"/>
          <c:tx>
            <c:strRef>
              <c:f>'Predittore from xls avg'!$D$99</c:f>
              <c:strCache>
                <c:ptCount val="1"/>
                <c:pt idx="0">
                  <c:v>predicted below 1.8</c:v>
                </c:pt>
              </c:strCache>
            </c:strRef>
          </c:tx>
          <c:spPr>
            <a:ln w="28575">
              <a:noFill/>
            </a:ln>
          </c:spPr>
          <c:marker>
            <c:symbol val="triangle"/>
            <c:size val="6"/>
          </c:marker>
          <c:trendline>
            <c:spPr>
              <a:ln w="19050">
                <a:solidFill>
                  <a:srgbClr val="9BBB59">
                    <a:lumMod val="75000"/>
                  </a:srgbClr>
                </a:solidFill>
              </a:ln>
            </c:spPr>
            <c:trendlineType val="linear"/>
            <c:forward val="5"/>
            <c:backward val="2"/>
            <c:dispRSqr val="1"/>
            <c:dispEq val="1"/>
            <c:trendlineLbl>
              <c:layout>
                <c:manualLayout>
                  <c:x val="0.19803160500339007"/>
                  <c:y val="6.8816800290554078E-2"/>
                </c:manualLayout>
              </c:layout>
              <c:tx>
                <c:rich>
                  <a:bodyPr/>
                  <a:lstStyle/>
                  <a:p>
                    <a:pPr>
                      <a:defRPr/>
                    </a:pPr>
                    <a:r>
                      <a:rPr lang="en-US" b="1" baseline="0" dirty="0"/>
                      <a:t>y = -0.0505x + 5.1477</a:t>
                    </a:r>
                    <a:endParaRPr lang="en-US" b="1" dirty="0"/>
                  </a:p>
                </c:rich>
              </c:tx>
              <c:numFmt formatCode="General" sourceLinked="0"/>
              <c:spPr>
                <a:solidFill>
                  <a:srgbClr val="9BBB59">
                    <a:lumMod val="40000"/>
                    <a:lumOff val="60000"/>
                  </a:srgbClr>
                </a:solidFill>
              </c:spPr>
            </c:trendlineLbl>
          </c:trendline>
          <c:xVal>
            <c:numRef>
              <c:f>'Predittore from xls avg'!$E$96:$L$96</c:f>
              <c:numCache>
                <c:formatCode>General</c:formatCode>
                <c:ptCount val="8"/>
                <c:pt idx="0">
                  <c:v>65</c:v>
                </c:pt>
                <c:pt idx="1">
                  <c:v>69</c:v>
                </c:pt>
                <c:pt idx="2">
                  <c:v>72</c:v>
                </c:pt>
                <c:pt idx="3">
                  <c:v>76</c:v>
                </c:pt>
                <c:pt idx="4">
                  <c:v>79</c:v>
                </c:pt>
                <c:pt idx="5">
                  <c:v>86</c:v>
                </c:pt>
                <c:pt idx="6">
                  <c:v>88</c:v>
                </c:pt>
                <c:pt idx="7">
                  <c:v>89</c:v>
                </c:pt>
              </c:numCache>
            </c:numRef>
          </c:xVal>
          <c:yVal>
            <c:numRef>
              <c:f>'Predittore from xls avg'!$E$99:$L$99</c:f>
              <c:numCache>
                <c:formatCode>General</c:formatCode>
                <c:ptCount val="8"/>
                <c:pt idx="0">
                  <c:v>1.8499999999999996</c:v>
                </c:pt>
                <c:pt idx="1">
                  <c:v>1.6587999999999998</c:v>
                </c:pt>
                <c:pt idx="2">
                  <c:v>1.5153999999999996</c:v>
                </c:pt>
                <c:pt idx="3">
                  <c:v>1.3241999999999998</c:v>
                </c:pt>
                <c:pt idx="4">
                  <c:v>1.1807999999999996</c:v>
                </c:pt>
                <c:pt idx="5">
                  <c:v>0.84619999999999962</c:v>
                </c:pt>
                <c:pt idx="6">
                  <c:v>0.70279999999999987</c:v>
                </c:pt>
                <c:pt idx="7">
                  <c:v>0.6532</c:v>
                </c:pt>
              </c:numCache>
            </c:numRef>
          </c:yVal>
          <c:smooth val="0"/>
        </c:ser>
        <c:dLbls>
          <c:showLegendKey val="0"/>
          <c:showVal val="0"/>
          <c:showCatName val="0"/>
          <c:showSerName val="0"/>
          <c:showPercent val="0"/>
          <c:showBubbleSize val="0"/>
        </c:dLbls>
        <c:axId val="62984192"/>
        <c:axId val="62986112"/>
      </c:scatterChart>
      <c:valAx>
        <c:axId val="62984192"/>
        <c:scaling>
          <c:orientation val="minMax"/>
          <c:max val="95"/>
          <c:min val="60"/>
        </c:scaling>
        <c:delete val="0"/>
        <c:axPos val="b"/>
        <c:minorGridlines/>
        <c:title>
          <c:tx>
            <c:rich>
              <a:bodyPr/>
              <a:lstStyle/>
              <a:p>
                <a:pPr>
                  <a:defRPr sz="1600"/>
                </a:pPr>
                <a:r>
                  <a:rPr lang="en-AU" sz="1600"/>
                  <a:t>DAFB</a:t>
                </a:r>
              </a:p>
            </c:rich>
          </c:tx>
          <c:overlay val="0"/>
        </c:title>
        <c:numFmt formatCode="General" sourceLinked="1"/>
        <c:majorTickMark val="out"/>
        <c:minorTickMark val="none"/>
        <c:tickLblPos val="nextTo"/>
        <c:txPr>
          <a:bodyPr/>
          <a:lstStyle/>
          <a:p>
            <a:pPr>
              <a:defRPr sz="1600"/>
            </a:pPr>
            <a:endParaRPr lang="en-US"/>
          </a:p>
        </c:txPr>
        <c:crossAx val="62986112"/>
        <c:crosses val="autoZero"/>
        <c:crossBetween val="midCat"/>
        <c:majorUnit val="5"/>
        <c:minorUnit val="1"/>
      </c:valAx>
      <c:valAx>
        <c:axId val="62986112"/>
        <c:scaling>
          <c:orientation val="minMax"/>
          <c:max val="2"/>
          <c:min val="0"/>
        </c:scaling>
        <c:delete val="0"/>
        <c:axPos val="l"/>
        <c:majorGridlines/>
        <c:minorGridlines/>
        <c:title>
          <c:tx>
            <c:rich>
              <a:bodyPr rot="-5400000" vert="horz"/>
              <a:lstStyle/>
              <a:p>
                <a:pPr>
                  <a:defRPr sz="1600"/>
                </a:pPr>
                <a:r>
                  <a:rPr lang="en-AU" sz="1600"/>
                  <a:t>IAD</a:t>
                </a:r>
              </a:p>
            </c:rich>
          </c:tx>
          <c:overlay val="0"/>
        </c:title>
        <c:numFmt formatCode="General" sourceLinked="1"/>
        <c:majorTickMark val="out"/>
        <c:minorTickMark val="none"/>
        <c:tickLblPos val="nextTo"/>
        <c:txPr>
          <a:bodyPr/>
          <a:lstStyle/>
          <a:p>
            <a:pPr>
              <a:defRPr sz="1600"/>
            </a:pPr>
            <a:endParaRPr lang="en-US"/>
          </a:p>
        </c:txPr>
        <c:crossAx val="62984192"/>
        <c:crosses val="autoZero"/>
        <c:crossBetween val="midCat"/>
        <c:majorUnit val="0.2"/>
        <c:minorUnit val="0.1"/>
      </c:valAx>
    </c:plotArea>
    <c:legend>
      <c:legendPos val="r"/>
      <c:layout>
        <c:manualLayout>
          <c:xMode val="edge"/>
          <c:yMode val="edge"/>
          <c:x val="0.6894803744547594"/>
          <c:y val="0.13946615124049658"/>
          <c:w val="0.30234425121083275"/>
          <c:h val="0.42945239312676808"/>
        </c:manualLayout>
      </c:layout>
      <c:overlay val="0"/>
      <c:txPr>
        <a:bodyPr/>
        <a:lstStyle/>
        <a:p>
          <a:pPr>
            <a:defRPr sz="1200"/>
          </a:pPr>
          <a:endParaRPr lang="en-US"/>
        </a:p>
      </c:txPr>
    </c:legend>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57352941176472"/>
          <c:y val="5.3140096618357474E-2"/>
          <c:w val="0.68933823529411764"/>
          <c:h val="0.72705314009661837"/>
        </c:manualLayout>
      </c:layout>
      <c:lineChart>
        <c:grouping val="standard"/>
        <c:varyColors val="0"/>
        <c:ser>
          <c:idx val="0"/>
          <c:order val="0"/>
          <c:tx>
            <c:strRef>
              <c:f>graph!$B$4</c:f>
              <c:strCache>
                <c:ptCount val="1"/>
                <c:pt idx="0">
                  <c:v>38%</c:v>
                </c:pt>
              </c:strCache>
            </c:strRef>
          </c:tx>
          <c:spPr>
            <a:ln w="29530">
              <a:solidFill>
                <a:srgbClr val="000080"/>
              </a:solidFill>
              <a:prstDash val="solid"/>
            </a:ln>
          </c:spPr>
          <c:marker>
            <c:symbol val="diamond"/>
            <c:size val="6"/>
            <c:spPr>
              <a:solidFill>
                <a:srgbClr val="000080"/>
              </a:solidFill>
              <a:ln>
                <a:solidFill>
                  <a:srgbClr val="000080"/>
                </a:solidFill>
                <a:prstDash val="solid"/>
              </a:ln>
            </c:spPr>
          </c:marker>
          <c:errBars>
            <c:errDir val="y"/>
            <c:errBarType val="both"/>
            <c:errValType val="cust"/>
            <c:noEndCap val="0"/>
            <c:plus>
              <c:numRef>
                <c:f>graph!$M$6:$P$6</c:f>
                <c:numCache>
                  <c:formatCode>General</c:formatCode>
                  <c:ptCount val="4"/>
                  <c:pt idx="0">
                    <c:v>2.2100000000000002E-2</c:v>
                  </c:pt>
                  <c:pt idx="1">
                    <c:v>2.5600000000000001E-2</c:v>
                  </c:pt>
                  <c:pt idx="2">
                    <c:v>1.5100000000000001E-2</c:v>
                  </c:pt>
                  <c:pt idx="3">
                    <c:v>1.5100000000000001E-2</c:v>
                  </c:pt>
                </c:numCache>
              </c:numRef>
            </c:plus>
            <c:minus>
              <c:numRef>
                <c:f>graph!$M$6:$P$6</c:f>
                <c:numCache>
                  <c:formatCode>General</c:formatCode>
                  <c:ptCount val="4"/>
                  <c:pt idx="0">
                    <c:v>2.2100000000000002E-2</c:v>
                  </c:pt>
                  <c:pt idx="1">
                    <c:v>2.5600000000000001E-2</c:v>
                  </c:pt>
                  <c:pt idx="2">
                    <c:v>1.5100000000000001E-2</c:v>
                  </c:pt>
                  <c:pt idx="3">
                    <c:v>1.5100000000000001E-2</c:v>
                  </c:pt>
                </c:numCache>
              </c:numRef>
            </c:minus>
            <c:spPr>
              <a:ln w="11522">
                <a:solidFill>
                  <a:srgbClr val="000000"/>
                </a:solidFill>
                <a:prstDash val="solid"/>
              </a:ln>
            </c:spPr>
          </c:errBars>
          <c:cat>
            <c:numRef>
              <c:f>graph!$A$5:$A$8</c:f>
              <c:numCache>
                <c:formatCode>d/m/yy;@</c:formatCode>
                <c:ptCount val="4"/>
                <c:pt idx="0">
                  <c:v>40918</c:v>
                </c:pt>
                <c:pt idx="1">
                  <c:v>40925</c:v>
                </c:pt>
                <c:pt idx="2">
                  <c:v>40933</c:v>
                </c:pt>
                <c:pt idx="3">
                  <c:v>40945</c:v>
                </c:pt>
              </c:numCache>
            </c:numRef>
          </c:cat>
          <c:val>
            <c:numRef>
              <c:f>graph!$B$5:$B$8</c:f>
              <c:numCache>
                <c:formatCode>General</c:formatCode>
                <c:ptCount val="4"/>
                <c:pt idx="0">
                  <c:v>1.556</c:v>
                </c:pt>
                <c:pt idx="1">
                  <c:v>1.1544000000000001</c:v>
                </c:pt>
                <c:pt idx="2">
                  <c:v>0.84399999999999997</c:v>
                </c:pt>
                <c:pt idx="3">
                  <c:v>0.52010000000000001</c:v>
                </c:pt>
              </c:numCache>
            </c:numRef>
          </c:val>
          <c:smooth val="0"/>
        </c:ser>
        <c:ser>
          <c:idx val="1"/>
          <c:order val="1"/>
          <c:tx>
            <c:strRef>
              <c:f>graph!$C$4</c:f>
              <c:strCache>
                <c:ptCount val="1"/>
                <c:pt idx="0">
                  <c:v>50%</c:v>
                </c:pt>
              </c:strCache>
            </c:strRef>
          </c:tx>
          <c:spPr>
            <a:ln w="29530">
              <a:solidFill>
                <a:srgbClr val="FF00FF"/>
              </a:solidFill>
              <a:prstDash val="solid"/>
            </a:ln>
          </c:spPr>
          <c:marker>
            <c:symbol val="square"/>
            <c:size val="5"/>
            <c:spPr>
              <a:solidFill>
                <a:srgbClr val="FF00FF"/>
              </a:solidFill>
              <a:ln>
                <a:solidFill>
                  <a:srgbClr val="FF00FF"/>
                </a:solidFill>
                <a:prstDash val="solid"/>
              </a:ln>
            </c:spPr>
          </c:marker>
          <c:errBars>
            <c:errDir val="y"/>
            <c:errBarType val="both"/>
            <c:errValType val="cust"/>
            <c:noEndCap val="0"/>
            <c:plus>
              <c:numRef>
                <c:f>graph!$M$7:$P$7</c:f>
                <c:numCache>
                  <c:formatCode>General</c:formatCode>
                  <c:ptCount val="4"/>
                  <c:pt idx="0">
                    <c:v>2.1999999999999999E-2</c:v>
                  </c:pt>
                  <c:pt idx="1">
                    <c:v>2.6100000000000002E-2</c:v>
                  </c:pt>
                  <c:pt idx="2">
                    <c:v>1.5100000000000001E-2</c:v>
                  </c:pt>
                  <c:pt idx="3">
                    <c:v>1.4999999999999999E-2</c:v>
                  </c:pt>
                </c:numCache>
              </c:numRef>
            </c:plus>
            <c:minus>
              <c:numRef>
                <c:f>graph!$M$7:$P$7</c:f>
                <c:numCache>
                  <c:formatCode>General</c:formatCode>
                  <c:ptCount val="4"/>
                  <c:pt idx="0">
                    <c:v>2.1999999999999999E-2</c:v>
                  </c:pt>
                  <c:pt idx="1">
                    <c:v>2.6100000000000002E-2</c:v>
                  </c:pt>
                  <c:pt idx="2">
                    <c:v>1.5100000000000001E-2</c:v>
                  </c:pt>
                  <c:pt idx="3">
                    <c:v>1.4999999999999999E-2</c:v>
                  </c:pt>
                </c:numCache>
              </c:numRef>
            </c:minus>
            <c:spPr>
              <a:ln w="11522">
                <a:solidFill>
                  <a:srgbClr val="000000"/>
                </a:solidFill>
                <a:prstDash val="solid"/>
              </a:ln>
            </c:spPr>
          </c:errBars>
          <c:cat>
            <c:numRef>
              <c:f>graph!$A$5:$A$8</c:f>
              <c:numCache>
                <c:formatCode>d/m/yy;@</c:formatCode>
                <c:ptCount val="4"/>
                <c:pt idx="0">
                  <c:v>40918</c:v>
                </c:pt>
                <c:pt idx="1">
                  <c:v>40925</c:v>
                </c:pt>
                <c:pt idx="2">
                  <c:v>40933</c:v>
                </c:pt>
                <c:pt idx="3">
                  <c:v>40945</c:v>
                </c:pt>
              </c:numCache>
            </c:numRef>
          </c:cat>
          <c:val>
            <c:numRef>
              <c:f>graph!$C$5:$C$8</c:f>
              <c:numCache>
                <c:formatCode>General</c:formatCode>
                <c:ptCount val="4"/>
                <c:pt idx="0">
                  <c:v>1.4635</c:v>
                </c:pt>
                <c:pt idx="1">
                  <c:v>1.0548</c:v>
                </c:pt>
                <c:pt idx="2">
                  <c:v>0.74929999999999997</c:v>
                </c:pt>
                <c:pt idx="3">
                  <c:v>0.40100000000000002</c:v>
                </c:pt>
              </c:numCache>
            </c:numRef>
          </c:val>
          <c:smooth val="0"/>
        </c:ser>
        <c:ser>
          <c:idx val="2"/>
          <c:order val="2"/>
          <c:tx>
            <c:strRef>
              <c:f>graph!$D$4</c:f>
              <c:strCache>
                <c:ptCount val="1"/>
                <c:pt idx="0">
                  <c:v>74%</c:v>
                </c:pt>
              </c:strCache>
            </c:strRef>
          </c:tx>
          <c:spPr>
            <a:ln w="29530">
              <a:solidFill>
                <a:srgbClr val="FFFF00"/>
              </a:solidFill>
              <a:prstDash val="solid"/>
            </a:ln>
          </c:spPr>
          <c:marker>
            <c:symbol val="triangle"/>
            <c:size val="6"/>
            <c:spPr>
              <a:solidFill>
                <a:srgbClr val="FFFF00"/>
              </a:solidFill>
              <a:ln>
                <a:solidFill>
                  <a:srgbClr val="FFFF00"/>
                </a:solidFill>
                <a:prstDash val="solid"/>
              </a:ln>
            </c:spPr>
          </c:marker>
          <c:errBars>
            <c:errDir val="y"/>
            <c:errBarType val="both"/>
            <c:errValType val="cust"/>
            <c:noEndCap val="0"/>
            <c:plus>
              <c:numRef>
                <c:f>graph!$M$8:$P$8</c:f>
                <c:numCache>
                  <c:formatCode>General</c:formatCode>
                  <c:ptCount val="4"/>
                  <c:pt idx="0">
                    <c:v>2.29E-2</c:v>
                  </c:pt>
                  <c:pt idx="1">
                    <c:v>2.76E-2</c:v>
                  </c:pt>
                  <c:pt idx="2">
                    <c:v>1.5800000000000002E-2</c:v>
                  </c:pt>
                  <c:pt idx="3">
                    <c:v>1.5900000000000001E-2</c:v>
                  </c:pt>
                </c:numCache>
              </c:numRef>
            </c:plus>
            <c:minus>
              <c:numRef>
                <c:f>graph!$M$8:$P$8</c:f>
                <c:numCache>
                  <c:formatCode>General</c:formatCode>
                  <c:ptCount val="4"/>
                  <c:pt idx="0">
                    <c:v>2.29E-2</c:v>
                  </c:pt>
                  <c:pt idx="1">
                    <c:v>2.76E-2</c:v>
                  </c:pt>
                  <c:pt idx="2">
                    <c:v>1.5800000000000002E-2</c:v>
                  </c:pt>
                  <c:pt idx="3">
                    <c:v>1.5900000000000001E-2</c:v>
                  </c:pt>
                </c:numCache>
              </c:numRef>
            </c:minus>
            <c:spPr>
              <a:ln w="11522">
                <a:solidFill>
                  <a:srgbClr val="000000"/>
                </a:solidFill>
                <a:prstDash val="solid"/>
              </a:ln>
            </c:spPr>
          </c:errBars>
          <c:cat>
            <c:numRef>
              <c:f>graph!$A$5:$A$8</c:f>
              <c:numCache>
                <c:formatCode>d/m/yy;@</c:formatCode>
                <c:ptCount val="4"/>
                <c:pt idx="0">
                  <c:v>40918</c:v>
                </c:pt>
                <c:pt idx="1">
                  <c:v>40925</c:v>
                </c:pt>
                <c:pt idx="2">
                  <c:v>40933</c:v>
                </c:pt>
                <c:pt idx="3">
                  <c:v>40945</c:v>
                </c:pt>
              </c:numCache>
            </c:numRef>
          </c:cat>
          <c:val>
            <c:numRef>
              <c:f>graph!$D$5:$D$8</c:f>
              <c:numCache>
                <c:formatCode>General</c:formatCode>
                <c:ptCount val="4"/>
                <c:pt idx="0">
                  <c:v>1.3985000000000001</c:v>
                </c:pt>
                <c:pt idx="1">
                  <c:v>1.0396000000000001</c:v>
                </c:pt>
                <c:pt idx="2">
                  <c:v>0.72809999999999997</c:v>
                </c:pt>
                <c:pt idx="3">
                  <c:v>0.36070000000000002</c:v>
                </c:pt>
              </c:numCache>
            </c:numRef>
          </c:val>
          <c:smooth val="0"/>
        </c:ser>
        <c:ser>
          <c:idx val="3"/>
          <c:order val="3"/>
          <c:tx>
            <c:strRef>
              <c:f>graph!$E$4</c:f>
              <c:strCache>
                <c:ptCount val="1"/>
                <c:pt idx="0">
                  <c:v>100%</c:v>
                </c:pt>
              </c:strCache>
            </c:strRef>
          </c:tx>
          <c:spPr>
            <a:ln w="29530">
              <a:solidFill>
                <a:srgbClr val="00FFFF"/>
              </a:solidFill>
              <a:prstDash val="solid"/>
            </a:ln>
          </c:spPr>
          <c:marker>
            <c:symbol val="x"/>
            <c:size val="7"/>
            <c:spPr>
              <a:noFill/>
              <a:ln>
                <a:solidFill>
                  <a:srgbClr val="00FFFF"/>
                </a:solidFill>
                <a:prstDash val="solid"/>
              </a:ln>
            </c:spPr>
          </c:marker>
          <c:errBars>
            <c:errDir val="y"/>
            <c:errBarType val="both"/>
            <c:errValType val="cust"/>
            <c:noEndCap val="0"/>
            <c:plus>
              <c:numRef>
                <c:f>graph!$M$9:$P$9</c:f>
                <c:numCache>
                  <c:formatCode>General</c:formatCode>
                  <c:ptCount val="4"/>
                  <c:pt idx="0">
                    <c:v>2.1999999999999999E-2</c:v>
                  </c:pt>
                  <c:pt idx="1">
                    <c:v>2.6100000000000002E-2</c:v>
                  </c:pt>
                  <c:pt idx="2">
                    <c:v>1.5100000000000001E-2</c:v>
                  </c:pt>
                  <c:pt idx="3">
                    <c:v>1.5100000000000001E-2</c:v>
                  </c:pt>
                </c:numCache>
              </c:numRef>
            </c:plus>
            <c:minus>
              <c:numRef>
                <c:f>graph!$M$9:$P$9</c:f>
                <c:numCache>
                  <c:formatCode>General</c:formatCode>
                  <c:ptCount val="4"/>
                  <c:pt idx="0">
                    <c:v>2.1999999999999999E-2</c:v>
                  </c:pt>
                  <c:pt idx="1">
                    <c:v>2.6100000000000002E-2</c:v>
                  </c:pt>
                  <c:pt idx="2">
                    <c:v>1.5100000000000001E-2</c:v>
                  </c:pt>
                  <c:pt idx="3">
                    <c:v>1.5100000000000001E-2</c:v>
                  </c:pt>
                </c:numCache>
              </c:numRef>
            </c:minus>
            <c:spPr>
              <a:ln w="11522">
                <a:solidFill>
                  <a:srgbClr val="000000"/>
                </a:solidFill>
                <a:prstDash val="solid"/>
              </a:ln>
            </c:spPr>
          </c:errBars>
          <c:cat>
            <c:numRef>
              <c:f>graph!$A$5:$A$8</c:f>
              <c:numCache>
                <c:formatCode>d/m/yy;@</c:formatCode>
                <c:ptCount val="4"/>
                <c:pt idx="0">
                  <c:v>40918</c:v>
                </c:pt>
                <c:pt idx="1">
                  <c:v>40925</c:v>
                </c:pt>
                <c:pt idx="2">
                  <c:v>40933</c:v>
                </c:pt>
                <c:pt idx="3">
                  <c:v>40945</c:v>
                </c:pt>
              </c:numCache>
            </c:numRef>
          </c:cat>
          <c:val>
            <c:numRef>
              <c:f>graph!$E$5:$E$8</c:f>
              <c:numCache>
                <c:formatCode>General</c:formatCode>
                <c:ptCount val="4"/>
                <c:pt idx="0">
                  <c:v>1.397</c:v>
                </c:pt>
                <c:pt idx="1">
                  <c:v>0.95909999999999995</c:v>
                </c:pt>
                <c:pt idx="2">
                  <c:v>0.60189999999999999</c:v>
                </c:pt>
                <c:pt idx="3">
                  <c:v>0.24399999999999999</c:v>
                </c:pt>
              </c:numCache>
            </c:numRef>
          </c:val>
          <c:smooth val="0"/>
        </c:ser>
        <c:ser>
          <c:idx val="4"/>
          <c:order val="4"/>
          <c:tx>
            <c:strRef>
              <c:f>graph!$F$4</c:f>
              <c:strCache>
                <c:ptCount val="1"/>
                <c:pt idx="0">
                  <c:v>162%</c:v>
                </c:pt>
              </c:strCache>
            </c:strRef>
          </c:tx>
          <c:spPr>
            <a:ln w="29530">
              <a:solidFill>
                <a:srgbClr val="800080"/>
              </a:solidFill>
              <a:prstDash val="solid"/>
            </a:ln>
          </c:spPr>
          <c:marker>
            <c:symbol val="star"/>
            <c:size val="7"/>
            <c:spPr>
              <a:noFill/>
              <a:ln>
                <a:solidFill>
                  <a:srgbClr val="800080"/>
                </a:solidFill>
                <a:prstDash val="solid"/>
              </a:ln>
            </c:spPr>
          </c:marker>
          <c:errBars>
            <c:errDir val="y"/>
            <c:errBarType val="both"/>
            <c:errValType val="cust"/>
            <c:noEndCap val="0"/>
            <c:plus>
              <c:numRef>
                <c:f>graph!$M$10:$P$10</c:f>
                <c:numCache>
                  <c:formatCode>General</c:formatCode>
                  <c:ptCount val="4"/>
                  <c:pt idx="0">
                    <c:v>2.3800000000000002E-2</c:v>
                  </c:pt>
                  <c:pt idx="1">
                    <c:v>2.7199999999999998E-2</c:v>
                  </c:pt>
                  <c:pt idx="2">
                    <c:v>1.5900000000000001E-2</c:v>
                  </c:pt>
                  <c:pt idx="3">
                    <c:v>1.5699999999999999E-2</c:v>
                  </c:pt>
                </c:numCache>
              </c:numRef>
            </c:plus>
            <c:minus>
              <c:numRef>
                <c:f>graph!$M$10:$P$10</c:f>
                <c:numCache>
                  <c:formatCode>General</c:formatCode>
                  <c:ptCount val="4"/>
                  <c:pt idx="0">
                    <c:v>2.3800000000000002E-2</c:v>
                  </c:pt>
                  <c:pt idx="1">
                    <c:v>2.7199999999999998E-2</c:v>
                  </c:pt>
                  <c:pt idx="2">
                    <c:v>1.5900000000000001E-2</c:v>
                  </c:pt>
                  <c:pt idx="3">
                    <c:v>1.5699999999999999E-2</c:v>
                  </c:pt>
                </c:numCache>
              </c:numRef>
            </c:minus>
            <c:spPr>
              <a:ln w="11522">
                <a:solidFill>
                  <a:srgbClr val="000000"/>
                </a:solidFill>
                <a:prstDash val="solid"/>
              </a:ln>
            </c:spPr>
          </c:errBars>
          <c:cat>
            <c:numRef>
              <c:f>graph!$A$5:$A$8</c:f>
              <c:numCache>
                <c:formatCode>d/m/yy;@</c:formatCode>
                <c:ptCount val="4"/>
                <c:pt idx="0">
                  <c:v>40918</c:v>
                </c:pt>
                <c:pt idx="1">
                  <c:v>40925</c:v>
                </c:pt>
                <c:pt idx="2">
                  <c:v>40933</c:v>
                </c:pt>
                <c:pt idx="3">
                  <c:v>40945</c:v>
                </c:pt>
              </c:numCache>
            </c:numRef>
          </c:cat>
          <c:val>
            <c:numRef>
              <c:f>graph!$F$5:$F$8</c:f>
              <c:numCache>
                <c:formatCode>General</c:formatCode>
                <c:ptCount val="4"/>
                <c:pt idx="0">
                  <c:v>1.3838999999999999</c:v>
                </c:pt>
                <c:pt idx="1">
                  <c:v>0.97350000000000003</c:v>
                </c:pt>
                <c:pt idx="2">
                  <c:v>0.60740000000000005</c:v>
                </c:pt>
                <c:pt idx="3">
                  <c:v>0.2752</c:v>
                </c:pt>
              </c:numCache>
            </c:numRef>
          </c:val>
          <c:smooth val="0"/>
        </c:ser>
        <c:dLbls>
          <c:showLegendKey val="0"/>
          <c:showVal val="0"/>
          <c:showCatName val="0"/>
          <c:showSerName val="0"/>
          <c:showPercent val="0"/>
          <c:showBubbleSize val="0"/>
        </c:dLbls>
        <c:marker val="1"/>
        <c:smooth val="0"/>
        <c:axId val="105680896"/>
        <c:axId val="105682816"/>
      </c:lineChart>
      <c:dateAx>
        <c:axId val="105680896"/>
        <c:scaling>
          <c:orientation val="minMax"/>
        </c:scaling>
        <c:delete val="0"/>
        <c:axPos val="b"/>
        <c:title>
          <c:tx>
            <c:rich>
              <a:bodyPr/>
              <a:lstStyle/>
              <a:p>
                <a:pPr>
                  <a:defRPr sz="1270" b="1" i="0" u="none" strike="noStrike" baseline="0">
                    <a:solidFill>
                      <a:srgbClr val="000000"/>
                    </a:solidFill>
                    <a:latin typeface="Arial"/>
                    <a:ea typeface="Arial"/>
                    <a:cs typeface="Arial"/>
                  </a:defRPr>
                </a:pPr>
                <a:r>
                  <a:rPr lang="en-AU"/>
                  <a:t>Date</a:t>
                </a:r>
              </a:p>
            </c:rich>
          </c:tx>
          <c:layout>
            <c:manualLayout>
              <c:xMode val="edge"/>
              <c:yMode val="edge"/>
              <c:x val="0.46691183573522643"/>
              <c:y val="0.92028994499514949"/>
            </c:manualLayout>
          </c:layout>
          <c:overlay val="0"/>
          <c:spPr>
            <a:noFill/>
            <a:ln w="29530">
              <a:noFill/>
            </a:ln>
          </c:spPr>
        </c:title>
        <c:numFmt formatCode="d/m/yy;@" sourceLinked="0"/>
        <c:majorTickMark val="out"/>
        <c:minorTickMark val="none"/>
        <c:tickLblPos val="nextTo"/>
        <c:spPr>
          <a:ln w="3692">
            <a:solidFill>
              <a:srgbClr val="000000"/>
            </a:solidFill>
            <a:prstDash val="solid"/>
          </a:ln>
        </c:spPr>
        <c:txPr>
          <a:bodyPr rot="-2700000" vert="horz"/>
          <a:lstStyle/>
          <a:p>
            <a:pPr>
              <a:defRPr/>
            </a:pPr>
            <a:endParaRPr lang="en-US"/>
          </a:p>
        </c:txPr>
        <c:crossAx val="105682816"/>
        <c:crosses val="autoZero"/>
        <c:auto val="1"/>
        <c:lblOffset val="100"/>
        <c:baseTimeUnit val="days"/>
        <c:majorUnit val="3"/>
        <c:majorTimeUnit val="days"/>
        <c:minorUnit val="1"/>
        <c:minorTimeUnit val="days"/>
      </c:dateAx>
      <c:valAx>
        <c:axId val="105682816"/>
        <c:scaling>
          <c:orientation val="minMax"/>
        </c:scaling>
        <c:delete val="0"/>
        <c:axPos val="l"/>
        <c:majorGridlines>
          <c:spPr>
            <a:ln w="3692">
              <a:solidFill>
                <a:srgbClr val="000000"/>
              </a:solidFill>
              <a:prstDash val="solid"/>
            </a:ln>
          </c:spPr>
        </c:majorGridlines>
        <c:title>
          <c:tx>
            <c:rich>
              <a:bodyPr/>
              <a:lstStyle/>
              <a:p>
                <a:pPr>
                  <a:defRPr sz="1452" b="1" i="0" u="none" strike="noStrike" baseline="0">
                    <a:solidFill>
                      <a:srgbClr val="000000"/>
                    </a:solidFill>
                    <a:latin typeface="Arial"/>
                    <a:ea typeface="Arial"/>
                    <a:cs typeface="Arial"/>
                  </a:defRPr>
                </a:pPr>
                <a:r>
                  <a:rPr lang="en-AU" dirty="0" smtClean="0"/>
                  <a:t>I</a:t>
                </a:r>
                <a:r>
                  <a:rPr lang="en-AU" baseline="-25000" dirty="0" smtClean="0"/>
                  <a:t>AD</a:t>
                </a:r>
                <a:r>
                  <a:rPr lang="en-AU" dirty="0" smtClean="0"/>
                  <a:t> </a:t>
                </a:r>
                <a:r>
                  <a:rPr lang="en-AU" dirty="0"/>
                  <a:t>value</a:t>
                </a:r>
              </a:p>
            </c:rich>
          </c:tx>
          <c:layout>
            <c:manualLayout>
              <c:xMode val="edge"/>
              <c:yMode val="edge"/>
              <c:x val="2.0220532347864507E-2"/>
              <c:y val="0.30434789459947903"/>
            </c:manualLayout>
          </c:layout>
          <c:overlay val="0"/>
          <c:spPr>
            <a:noFill/>
            <a:ln w="29530">
              <a:noFill/>
            </a:ln>
          </c:spPr>
        </c:title>
        <c:numFmt formatCode="0.0" sourceLinked="0"/>
        <c:majorTickMark val="out"/>
        <c:minorTickMark val="none"/>
        <c:tickLblPos val="nextTo"/>
        <c:spPr>
          <a:ln w="3692">
            <a:solidFill>
              <a:srgbClr val="000000"/>
            </a:solidFill>
            <a:prstDash val="solid"/>
          </a:ln>
        </c:spPr>
        <c:txPr>
          <a:bodyPr rot="0" vert="horz"/>
          <a:lstStyle/>
          <a:p>
            <a:pPr>
              <a:defRPr/>
            </a:pPr>
            <a:endParaRPr lang="en-US"/>
          </a:p>
        </c:txPr>
        <c:crossAx val="105680896"/>
        <c:crosses val="autoZero"/>
        <c:crossBetween val="between"/>
      </c:valAx>
      <c:spPr>
        <a:gradFill rotWithShape="0">
          <a:gsLst>
            <a:gs pos="0">
              <a:srgbClr val="FFFFFF"/>
            </a:gs>
            <a:gs pos="100000">
              <a:srgbClr val="010101">
                <a:gamma/>
                <a:shade val="56078"/>
                <a:invGamma/>
              </a:srgbClr>
            </a:gs>
          </a:gsLst>
          <a:lin ang="5400000" scaled="1"/>
        </a:gradFill>
        <a:ln w="14764">
          <a:solidFill>
            <a:srgbClr val="808080"/>
          </a:solidFill>
          <a:prstDash val="solid"/>
        </a:ln>
      </c:spPr>
    </c:plotArea>
    <c:legend>
      <c:legendPos val="r"/>
      <c:layout>
        <c:manualLayout>
          <c:xMode val="edge"/>
          <c:yMode val="edge"/>
          <c:x val="0.8602940680917025"/>
          <c:y val="0.2922704643157879"/>
          <c:w val="0.13235295659369251"/>
          <c:h val="0.24396133410153004"/>
        </c:manualLayout>
      </c:layout>
      <c:overlay val="0"/>
      <c:spPr>
        <a:solidFill>
          <a:srgbClr val="FFFFFF"/>
        </a:solidFill>
        <a:ln w="3692">
          <a:solidFill>
            <a:srgbClr val="000000"/>
          </a:solidFill>
          <a:prstDash val="solid"/>
        </a:ln>
      </c:spPr>
    </c:legend>
    <c:plotVisOnly val="1"/>
    <c:dispBlanksAs val="gap"/>
    <c:showDLblsOverMax val="0"/>
  </c:chart>
  <c:spPr>
    <a:solidFill>
      <a:srgbClr val="FFFFFF"/>
    </a:solidFill>
    <a:ln w="3692">
      <a:solidFill>
        <a:srgbClr val="000000"/>
      </a:solidFill>
      <a:prstDash val="solid"/>
    </a:ln>
  </c:spPr>
  <c:txPr>
    <a:bodyPr/>
    <a:lstStyle/>
    <a:p>
      <a:pPr>
        <a:defRPr sz="127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'pivot-graphs'!$D$55</c:f>
              <c:strCache>
                <c:ptCount val="1"/>
                <c:pt idx="0">
                  <c:v>Immature</c:v>
                </c:pt>
              </c:strCache>
            </c:strRef>
          </c:tx>
          <c:xVal>
            <c:numRef>
              <c:f>'pivot-graphs'!$C$56:$C$61</c:f>
              <c:numCache>
                <c:formatCode>General</c:formatCode>
                <c:ptCount val="6"/>
                <c:pt idx="0">
                  <c:v>0</c:v>
                </c:pt>
                <c:pt idx="1">
                  <c:v>5</c:v>
                </c:pt>
                <c:pt idx="2">
                  <c:v>10</c:v>
                </c:pt>
                <c:pt idx="3">
                  <c:v>13</c:v>
                </c:pt>
                <c:pt idx="4">
                  <c:v>17</c:v>
                </c:pt>
                <c:pt idx="5">
                  <c:v>21</c:v>
                </c:pt>
              </c:numCache>
            </c:numRef>
          </c:xVal>
          <c:yVal>
            <c:numRef>
              <c:f>'pivot-graphs'!$D$56:$D$61</c:f>
              <c:numCache>
                <c:formatCode>General</c:formatCode>
                <c:ptCount val="6"/>
                <c:pt idx="0">
                  <c:v>1.6547499999999999</c:v>
                </c:pt>
                <c:pt idx="1">
                  <c:v>1.6034999999999999</c:v>
                </c:pt>
                <c:pt idx="2">
                  <c:v>1.4550000000000003</c:v>
                </c:pt>
                <c:pt idx="3">
                  <c:v>1.1351250000000002</c:v>
                </c:pt>
                <c:pt idx="4">
                  <c:v>0.81525000000000003</c:v>
                </c:pt>
                <c:pt idx="5">
                  <c:v>0.59950000000000003</c:v>
                </c:pt>
              </c:numCache>
            </c:numRef>
          </c:yVal>
          <c:smooth val="0"/>
        </c:ser>
        <c:ser>
          <c:idx val="1"/>
          <c:order val="1"/>
          <c:tx>
            <c:strRef>
              <c:f>'pivot-graphs'!$E$55</c:f>
              <c:strCache>
                <c:ptCount val="1"/>
                <c:pt idx="0">
                  <c:v>Early pick</c:v>
                </c:pt>
              </c:strCache>
            </c:strRef>
          </c:tx>
          <c:xVal>
            <c:numRef>
              <c:f>'pivot-graphs'!$C$56:$C$61</c:f>
              <c:numCache>
                <c:formatCode>General</c:formatCode>
                <c:ptCount val="6"/>
                <c:pt idx="0">
                  <c:v>0</c:v>
                </c:pt>
                <c:pt idx="1">
                  <c:v>5</c:v>
                </c:pt>
                <c:pt idx="2">
                  <c:v>10</c:v>
                </c:pt>
                <c:pt idx="3">
                  <c:v>13</c:v>
                </c:pt>
                <c:pt idx="4">
                  <c:v>17</c:v>
                </c:pt>
                <c:pt idx="5">
                  <c:v>21</c:v>
                </c:pt>
              </c:numCache>
            </c:numRef>
          </c:xVal>
          <c:yVal>
            <c:numRef>
              <c:f>'pivot-graphs'!$E$56:$E$61</c:f>
              <c:numCache>
                <c:formatCode>General</c:formatCode>
                <c:ptCount val="6"/>
                <c:pt idx="0">
                  <c:v>1.2854166666666667</c:v>
                </c:pt>
                <c:pt idx="1">
                  <c:v>0.99181818181818204</c:v>
                </c:pt>
                <c:pt idx="2">
                  <c:v>0.48</c:v>
                </c:pt>
                <c:pt idx="3">
                  <c:v>0.39687500000000009</c:v>
                </c:pt>
              </c:numCache>
            </c:numRef>
          </c:yVal>
          <c:smooth val="0"/>
        </c:ser>
        <c:ser>
          <c:idx val="2"/>
          <c:order val="2"/>
          <c:tx>
            <c:strRef>
              <c:f>'pivot-graphs'!$F$55</c:f>
              <c:strCache>
                <c:ptCount val="1"/>
                <c:pt idx="0">
                  <c:v>Commercial</c:v>
                </c:pt>
              </c:strCache>
            </c:strRef>
          </c:tx>
          <c:xVal>
            <c:numRef>
              <c:f>'pivot-graphs'!$C$56:$C$61</c:f>
              <c:numCache>
                <c:formatCode>General</c:formatCode>
                <c:ptCount val="6"/>
                <c:pt idx="0">
                  <c:v>0</c:v>
                </c:pt>
                <c:pt idx="1">
                  <c:v>5</c:v>
                </c:pt>
                <c:pt idx="2">
                  <c:v>10</c:v>
                </c:pt>
                <c:pt idx="3">
                  <c:v>13</c:v>
                </c:pt>
                <c:pt idx="4">
                  <c:v>17</c:v>
                </c:pt>
                <c:pt idx="5">
                  <c:v>21</c:v>
                </c:pt>
              </c:numCache>
            </c:numRef>
          </c:xVal>
          <c:yVal>
            <c:numRef>
              <c:f>'pivot-graphs'!$F$56:$F$61</c:f>
              <c:numCache>
                <c:formatCode>General</c:formatCode>
                <c:ptCount val="6"/>
                <c:pt idx="0">
                  <c:v>1.1080000000000001</c:v>
                </c:pt>
                <c:pt idx="1">
                  <c:v>0.72656249999999989</c:v>
                </c:pt>
                <c:pt idx="2">
                  <c:v>0.37930000000000003</c:v>
                </c:pt>
                <c:pt idx="3">
                  <c:v>0.31880952380952388</c:v>
                </c:pt>
              </c:numCache>
            </c:numRef>
          </c:yVal>
          <c:smooth val="0"/>
        </c:ser>
        <c:ser>
          <c:idx val="5"/>
          <c:order val="3"/>
          <c:tx>
            <c:strRef>
              <c:f>'pivot-graphs'!$I$55</c:f>
              <c:strCache>
                <c:ptCount val="1"/>
                <c:pt idx="0">
                  <c:v>Ready to eat</c:v>
                </c:pt>
              </c:strCache>
            </c:strRef>
          </c:tx>
          <c:xVal>
            <c:numRef>
              <c:f>'pivot-graphs'!$C$56:$C$61</c:f>
              <c:numCache>
                <c:formatCode>General</c:formatCode>
                <c:ptCount val="6"/>
                <c:pt idx="0">
                  <c:v>0</c:v>
                </c:pt>
                <c:pt idx="1">
                  <c:v>5</c:v>
                </c:pt>
                <c:pt idx="2">
                  <c:v>10</c:v>
                </c:pt>
                <c:pt idx="3">
                  <c:v>13</c:v>
                </c:pt>
                <c:pt idx="4">
                  <c:v>17</c:v>
                </c:pt>
                <c:pt idx="5">
                  <c:v>21</c:v>
                </c:pt>
              </c:numCache>
            </c:numRef>
          </c:xVal>
          <c:yVal>
            <c:numRef>
              <c:f>'pivot-graphs'!$I$56:$I$61</c:f>
              <c:numCache>
                <c:formatCode>General</c:formatCode>
                <c:ptCount val="6"/>
                <c:pt idx="0">
                  <c:v>0.81755347593582894</c:v>
                </c:pt>
                <c:pt idx="1">
                  <c:v>0.43959999999999999</c:v>
                </c:pt>
                <c:pt idx="2">
                  <c:v>0.28422619047619047</c:v>
                </c:pt>
                <c:pt idx="3">
                  <c:v>0.18000000000000002</c:v>
                </c:pt>
              </c:numCache>
            </c:numRef>
          </c:yVal>
          <c:smooth val="0"/>
        </c:ser>
        <c:dLbls>
          <c:showLegendKey val="0"/>
          <c:showVal val="0"/>
          <c:showCatName val="0"/>
          <c:showSerName val="0"/>
          <c:showPercent val="0"/>
          <c:showBubbleSize val="0"/>
        </c:dLbls>
        <c:axId val="63379712"/>
        <c:axId val="63381888"/>
      </c:scatterChart>
      <c:valAx>
        <c:axId val="63379712"/>
        <c:scaling>
          <c:orientation val="minMax"/>
        </c:scaling>
        <c:delete val="0"/>
        <c:axPos val="b"/>
        <c:title>
          <c:tx>
            <c:rich>
              <a:bodyPr/>
              <a:lstStyle/>
              <a:p>
                <a:pPr>
                  <a:defRPr sz="1400"/>
                </a:pPr>
                <a:r>
                  <a:rPr lang="en-AU" sz="1400" dirty="0" smtClean="0"/>
                  <a:t>Days of storage at 18°C</a:t>
                </a:r>
                <a:endParaRPr lang="en-AU" sz="1400" dirty="0"/>
              </a:p>
            </c:rich>
          </c:tx>
          <c:overlay val="0"/>
        </c:title>
        <c:numFmt formatCode="General" sourceLinked="1"/>
        <c:majorTickMark val="out"/>
        <c:minorTickMark val="none"/>
        <c:tickLblPos val="nextTo"/>
        <c:txPr>
          <a:bodyPr/>
          <a:lstStyle/>
          <a:p>
            <a:pPr>
              <a:defRPr sz="1200"/>
            </a:pPr>
            <a:endParaRPr lang="en-US"/>
          </a:p>
        </c:txPr>
        <c:crossAx val="63381888"/>
        <c:crosses val="autoZero"/>
        <c:crossBetween val="midCat"/>
      </c:valAx>
      <c:valAx>
        <c:axId val="63381888"/>
        <c:scaling>
          <c:orientation val="minMax"/>
        </c:scaling>
        <c:delete val="0"/>
        <c:axPos val="l"/>
        <c:majorGridlines/>
        <c:title>
          <c:tx>
            <c:rich>
              <a:bodyPr rot="-5400000" vert="horz"/>
              <a:lstStyle/>
              <a:p>
                <a:pPr>
                  <a:defRPr sz="1400"/>
                </a:pPr>
                <a:r>
                  <a:rPr lang="en-AU" sz="1400" dirty="0" smtClean="0"/>
                  <a:t>I</a:t>
                </a:r>
                <a:r>
                  <a:rPr lang="en-AU" sz="1400" baseline="-25000" dirty="0" smtClean="0"/>
                  <a:t>AD</a:t>
                </a:r>
                <a:endParaRPr lang="en-AU" sz="1400" baseline="-25000" dirty="0"/>
              </a:p>
            </c:rich>
          </c:tx>
          <c:overlay val="0"/>
        </c:title>
        <c:numFmt formatCode="General" sourceLinked="1"/>
        <c:majorTickMark val="out"/>
        <c:minorTickMark val="none"/>
        <c:tickLblPos val="nextTo"/>
        <c:txPr>
          <a:bodyPr/>
          <a:lstStyle/>
          <a:p>
            <a:pPr>
              <a:defRPr sz="1200"/>
            </a:pPr>
            <a:endParaRPr lang="en-US"/>
          </a:p>
        </c:txPr>
        <c:crossAx val="63379712"/>
        <c:crosses val="autoZero"/>
        <c:crossBetween val="midCat"/>
      </c:valAx>
    </c:plotArea>
    <c:legend>
      <c:legendPos val="b"/>
      <c:overlay val="0"/>
      <c:txPr>
        <a:bodyPr/>
        <a:lstStyle/>
        <a:p>
          <a:pPr>
            <a:defRPr sz="1200"/>
          </a:pPr>
          <a:endParaRPr lang="en-US"/>
        </a:p>
      </c:txPr>
    </c:legend>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'[Titratable acidity.xlsx]Sheet1'!$B$35</c:f>
              <c:strCache>
                <c:ptCount val="1"/>
                <c:pt idx="0">
                  <c:v>Immature</c:v>
                </c:pt>
              </c:strCache>
            </c:strRef>
          </c:tx>
          <c:spPr>
            <a:solidFill>
              <a:schemeClr val="accent1"/>
            </a:solidFill>
            <a:ln>
              <a:noFill/>
            </a:ln>
            <a:effectLst/>
          </c:spPr>
          <c:invertIfNegative val="0"/>
          <c:errBars>
            <c:errBarType val="both"/>
            <c:errValType val="cust"/>
            <c:noEndCap val="0"/>
            <c:plus>
              <c:numRef>
                <c:f>'[Titratable acidity.xlsx]Sheet1'!$J$54:$M$54</c:f>
                <c:numCache>
                  <c:formatCode>General</c:formatCode>
                  <c:ptCount val="4"/>
                  <c:pt idx="0">
                    <c:v>3.4319999999999999</c:v>
                  </c:pt>
                  <c:pt idx="1">
                    <c:v>3.4319999999999999</c:v>
                  </c:pt>
                  <c:pt idx="2">
                    <c:v>3.4319999999999999</c:v>
                  </c:pt>
                  <c:pt idx="3">
                    <c:v>6.8639999999999999</c:v>
                  </c:pt>
                </c:numCache>
              </c:numRef>
            </c:plus>
            <c:minus>
              <c:numRef>
                <c:f>'[Titratable acidity.xlsx]Sheet1'!$J$54:$M$54</c:f>
                <c:numCache>
                  <c:formatCode>General</c:formatCode>
                  <c:ptCount val="4"/>
                  <c:pt idx="0">
                    <c:v>3.4319999999999999</c:v>
                  </c:pt>
                  <c:pt idx="1">
                    <c:v>3.4319999999999999</c:v>
                  </c:pt>
                  <c:pt idx="2">
                    <c:v>3.4319999999999999</c:v>
                  </c:pt>
                  <c:pt idx="3">
                    <c:v>6.8639999999999999</c:v>
                  </c:pt>
                </c:numCache>
              </c:numRef>
            </c:minus>
            <c:spPr>
              <a:noFill/>
              <a:ln w="9525" cap="flat" cmpd="sng" algn="ctr">
                <a:solidFill>
                  <a:schemeClr val="tx1">
                    <a:lumMod val="65000"/>
                    <a:lumOff val="35000"/>
                  </a:schemeClr>
                </a:solidFill>
                <a:round/>
              </a:ln>
              <a:effectLst/>
            </c:spPr>
          </c:errBars>
          <c:cat>
            <c:numRef>
              <c:f>'[Titratable acidity.xlsx]Sheet1'!$A$36:$A$39</c:f>
              <c:numCache>
                <c:formatCode>General</c:formatCode>
                <c:ptCount val="4"/>
                <c:pt idx="0">
                  <c:v>0</c:v>
                </c:pt>
                <c:pt idx="1">
                  <c:v>5</c:v>
                </c:pt>
                <c:pt idx="2">
                  <c:v>9</c:v>
                </c:pt>
                <c:pt idx="3">
                  <c:v>15</c:v>
                </c:pt>
              </c:numCache>
            </c:numRef>
          </c:cat>
          <c:val>
            <c:numRef>
              <c:f>'[Titratable acidity.xlsx]Sheet1'!$B$36:$B$39</c:f>
              <c:numCache>
                <c:formatCode>General</c:formatCode>
                <c:ptCount val="4"/>
                <c:pt idx="0">
                  <c:v>45.574810640102427</c:v>
                </c:pt>
                <c:pt idx="1">
                  <c:v>40.482501618773647</c:v>
                </c:pt>
                <c:pt idx="2">
                  <c:v>35.490150961443021</c:v>
                </c:pt>
                <c:pt idx="3">
                  <c:v>33.295063145809422</c:v>
                </c:pt>
              </c:numCache>
            </c:numRef>
          </c:val>
        </c:ser>
        <c:ser>
          <c:idx val="1"/>
          <c:order val="1"/>
          <c:tx>
            <c:strRef>
              <c:f>'[Titratable acidity.xlsx]Sheet1'!$C$35</c:f>
              <c:strCache>
                <c:ptCount val="1"/>
                <c:pt idx="0">
                  <c:v>Early pick</c:v>
                </c:pt>
              </c:strCache>
            </c:strRef>
          </c:tx>
          <c:spPr>
            <a:solidFill>
              <a:schemeClr val="accent2"/>
            </a:solidFill>
            <a:ln>
              <a:noFill/>
            </a:ln>
            <a:effectLst/>
          </c:spPr>
          <c:invertIfNegative val="0"/>
          <c:errBars>
            <c:errBarType val="both"/>
            <c:errValType val="cust"/>
            <c:noEndCap val="0"/>
            <c:plus>
              <c:numRef>
                <c:f>'[Titratable acidity.xlsx]Sheet1'!$J$55:$M$55</c:f>
                <c:numCache>
                  <c:formatCode>General</c:formatCode>
                  <c:ptCount val="4"/>
                  <c:pt idx="0">
                    <c:v>3.4319999999999999</c:v>
                  </c:pt>
                  <c:pt idx="1">
                    <c:v>3.4319999999999999</c:v>
                  </c:pt>
                  <c:pt idx="2">
                    <c:v>3.4319999999999999</c:v>
                  </c:pt>
                  <c:pt idx="3">
                    <c:v>3.4319999999999999</c:v>
                  </c:pt>
                </c:numCache>
              </c:numRef>
            </c:plus>
            <c:minus>
              <c:numRef>
                <c:f>'[Titratable acidity.xlsx]Sheet1'!$J$55:$M$55</c:f>
                <c:numCache>
                  <c:formatCode>General</c:formatCode>
                  <c:ptCount val="4"/>
                  <c:pt idx="0">
                    <c:v>3.4319999999999999</c:v>
                  </c:pt>
                  <c:pt idx="1">
                    <c:v>3.4319999999999999</c:v>
                  </c:pt>
                  <c:pt idx="2">
                    <c:v>3.4319999999999999</c:v>
                  </c:pt>
                  <c:pt idx="3">
                    <c:v>3.4319999999999999</c:v>
                  </c:pt>
                </c:numCache>
              </c:numRef>
            </c:minus>
            <c:spPr>
              <a:noFill/>
              <a:ln w="9525" cap="flat" cmpd="sng" algn="ctr">
                <a:solidFill>
                  <a:schemeClr val="tx1">
                    <a:lumMod val="65000"/>
                    <a:lumOff val="35000"/>
                  </a:schemeClr>
                </a:solidFill>
                <a:round/>
              </a:ln>
              <a:effectLst/>
            </c:spPr>
          </c:errBars>
          <c:cat>
            <c:numRef>
              <c:f>'[Titratable acidity.xlsx]Sheet1'!$A$36:$A$39</c:f>
              <c:numCache>
                <c:formatCode>General</c:formatCode>
                <c:ptCount val="4"/>
                <c:pt idx="0">
                  <c:v>0</c:v>
                </c:pt>
                <c:pt idx="1">
                  <c:v>5</c:v>
                </c:pt>
                <c:pt idx="2">
                  <c:v>9</c:v>
                </c:pt>
                <c:pt idx="3">
                  <c:v>15</c:v>
                </c:pt>
              </c:numCache>
            </c:numRef>
          </c:cat>
          <c:val>
            <c:numRef>
              <c:f>'[Titratable acidity.xlsx]Sheet1'!$C$36:$C$39</c:f>
              <c:numCache>
                <c:formatCode>General</c:formatCode>
                <c:ptCount val="4"/>
                <c:pt idx="0">
                  <c:v>48.454504213371585</c:v>
                </c:pt>
                <c:pt idx="1">
                  <c:v>61.749067352224372</c:v>
                </c:pt>
                <c:pt idx="2">
                  <c:v>56.625702756108296</c:v>
                </c:pt>
                <c:pt idx="3">
                  <c:v>41.865399640420939</c:v>
                </c:pt>
              </c:numCache>
            </c:numRef>
          </c:val>
        </c:ser>
        <c:ser>
          <c:idx val="2"/>
          <c:order val="2"/>
          <c:tx>
            <c:strRef>
              <c:f>'[Titratable acidity.xlsx]Sheet1'!$D$35</c:f>
              <c:strCache>
                <c:ptCount val="1"/>
                <c:pt idx="0">
                  <c:v>Commercial</c:v>
                </c:pt>
              </c:strCache>
            </c:strRef>
          </c:tx>
          <c:spPr>
            <a:solidFill>
              <a:schemeClr val="accent3"/>
            </a:solidFill>
            <a:ln>
              <a:noFill/>
            </a:ln>
            <a:effectLst/>
          </c:spPr>
          <c:invertIfNegative val="0"/>
          <c:errBars>
            <c:errBarType val="both"/>
            <c:errValType val="cust"/>
            <c:noEndCap val="0"/>
            <c:plus>
              <c:numRef>
                <c:f>'[Titratable acidity.xlsx]Sheet1'!$J$56:$L$56</c:f>
                <c:numCache>
                  <c:formatCode>General</c:formatCode>
                  <c:ptCount val="3"/>
                  <c:pt idx="0">
                    <c:v>3.4319999999999999</c:v>
                  </c:pt>
                  <c:pt idx="1">
                    <c:v>3.4319999999999999</c:v>
                  </c:pt>
                  <c:pt idx="2">
                    <c:v>3.4319999999999999</c:v>
                  </c:pt>
                </c:numCache>
              </c:numRef>
            </c:plus>
            <c:minus>
              <c:numRef>
                <c:f>'[Titratable acidity.xlsx]Sheet1'!$J$56:$L$56</c:f>
                <c:numCache>
                  <c:formatCode>General</c:formatCode>
                  <c:ptCount val="3"/>
                  <c:pt idx="0">
                    <c:v>3.4319999999999999</c:v>
                  </c:pt>
                  <c:pt idx="1">
                    <c:v>3.4319999999999999</c:v>
                  </c:pt>
                  <c:pt idx="2">
                    <c:v>3.4319999999999999</c:v>
                  </c:pt>
                </c:numCache>
              </c:numRef>
            </c:minus>
            <c:spPr>
              <a:noFill/>
              <a:ln w="9525" cap="flat" cmpd="sng" algn="ctr">
                <a:solidFill>
                  <a:schemeClr val="tx1">
                    <a:lumMod val="65000"/>
                    <a:lumOff val="35000"/>
                  </a:schemeClr>
                </a:solidFill>
                <a:round/>
              </a:ln>
              <a:effectLst/>
            </c:spPr>
          </c:errBars>
          <c:cat>
            <c:numRef>
              <c:f>'[Titratable acidity.xlsx]Sheet1'!$A$36:$A$39</c:f>
              <c:numCache>
                <c:formatCode>General</c:formatCode>
                <c:ptCount val="4"/>
                <c:pt idx="0">
                  <c:v>0</c:v>
                </c:pt>
                <c:pt idx="1">
                  <c:v>5</c:v>
                </c:pt>
                <c:pt idx="2">
                  <c:v>9</c:v>
                </c:pt>
                <c:pt idx="3">
                  <c:v>15</c:v>
                </c:pt>
              </c:numCache>
            </c:numRef>
          </c:cat>
          <c:val>
            <c:numRef>
              <c:f>'[Titratable acidity.xlsx]Sheet1'!$D$36:$D$39</c:f>
              <c:numCache>
                <c:formatCode>General</c:formatCode>
                <c:ptCount val="4"/>
                <c:pt idx="0">
                  <c:v>60.632473613625962</c:v>
                </c:pt>
                <c:pt idx="1">
                  <c:v>64.160890726671596</c:v>
                </c:pt>
                <c:pt idx="2">
                  <c:v>52.528101281384139</c:v>
                </c:pt>
              </c:numCache>
            </c:numRef>
          </c:val>
        </c:ser>
        <c:ser>
          <c:idx val="3"/>
          <c:order val="3"/>
          <c:tx>
            <c:strRef>
              <c:f>'[Titratable acidity.xlsx]Sheet1'!$E$35</c:f>
              <c:strCache>
                <c:ptCount val="1"/>
                <c:pt idx="0">
                  <c:v>Ready to eat</c:v>
                </c:pt>
              </c:strCache>
            </c:strRef>
          </c:tx>
          <c:spPr>
            <a:solidFill>
              <a:schemeClr val="accent4"/>
            </a:solidFill>
            <a:ln>
              <a:noFill/>
            </a:ln>
            <a:effectLst/>
          </c:spPr>
          <c:invertIfNegative val="0"/>
          <c:errBars>
            <c:errBarType val="both"/>
            <c:errValType val="cust"/>
            <c:noEndCap val="0"/>
            <c:plus>
              <c:numRef>
                <c:f>'[Titratable acidity.xlsx]Sheet1'!$J$57:$L$57</c:f>
                <c:numCache>
                  <c:formatCode>General</c:formatCode>
                  <c:ptCount val="3"/>
                  <c:pt idx="0">
                    <c:v>3.4319999999999999</c:v>
                  </c:pt>
                  <c:pt idx="1">
                    <c:v>3.4319999999999999</c:v>
                  </c:pt>
                  <c:pt idx="2">
                    <c:v>6.8639999999999999</c:v>
                  </c:pt>
                </c:numCache>
              </c:numRef>
            </c:plus>
            <c:minus>
              <c:numRef>
                <c:f>'[Titratable acidity.xlsx]Sheet1'!$J$57:$L$57</c:f>
                <c:numCache>
                  <c:formatCode>General</c:formatCode>
                  <c:ptCount val="3"/>
                  <c:pt idx="0">
                    <c:v>3.4319999999999999</c:v>
                  </c:pt>
                  <c:pt idx="1">
                    <c:v>3.4319999999999999</c:v>
                  </c:pt>
                  <c:pt idx="2">
                    <c:v>6.8639999999999999</c:v>
                  </c:pt>
                </c:numCache>
              </c:numRef>
            </c:minus>
            <c:spPr>
              <a:noFill/>
              <a:ln w="9525" cap="flat" cmpd="sng" algn="ctr">
                <a:solidFill>
                  <a:schemeClr val="tx1">
                    <a:lumMod val="65000"/>
                    <a:lumOff val="35000"/>
                  </a:schemeClr>
                </a:solidFill>
                <a:round/>
              </a:ln>
              <a:effectLst/>
            </c:spPr>
          </c:errBars>
          <c:cat>
            <c:numRef>
              <c:f>'[Titratable acidity.xlsx]Sheet1'!$A$36:$A$39</c:f>
              <c:numCache>
                <c:formatCode>General</c:formatCode>
                <c:ptCount val="4"/>
                <c:pt idx="0">
                  <c:v>0</c:v>
                </c:pt>
                <c:pt idx="1">
                  <c:v>5</c:v>
                </c:pt>
                <c:pt idx="2">
                  <c:v>9</c:v>
                </c:pt>
                <c:pt idx="3">
                  <c:v>15</c:v>
                </c:pt>
              </c:numCache>
            </c:numRef>
          </c:cat>
          <c:val>
            <c:numRef>
              <c:f>'[Titratable acidity.xlsx]Sheet1'!$E$36:$E$39</c:f>
              <c:numCache>
                <c:formatCode>General</c:formatCode>
                <c:ptCount val="4"/>
                <c:pt idx="0">
                  <c:v>83.822492003676558</c:v>
                </c:pt>
                <c:pt idx="1">
                  <c:v>62.188762544163637</c:v>
                </c:pt>
                <c:pt idx="2">
                  <c:v>71.506267943436939</c:v>
                </c:pt>
              </c:numCache>
            </c:numRef>
          </c:val>
        </c:ser>
        <c:dLbls>
          <c:showLegendKey val="0"/>
          <c:showVal val="0"/>
          <c:showCatName val="0"/>
          <c:showSerName val="0"/>
          <c:showPercent val="0"/>
          <c:showBubbleSize val="0"/>
        </c:dLbls>
        <c:gapWidth val="150"/>
        <c:axId val="69544192"/>
        <c:axId val="69546368"/>
      </c:barChart>
      <c:catAx>
        <c:axId val="695441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AU" sz="1400" dirty="0"/>
                  <a:t>Day's</a:t>
                </a:r>
                <a:r>
                  <a:rPr lang="en-AU" sz="1400" baseline="0" dirty="0"/>
                  <a:t> </a:t>
                </a:r>
                <a:r>
                  <a:rPr lang="en-AU" sz="1400" baseline="0" dirty="0" smtClean="0"/>
                  <a:t>in storage at 18°C</a:t>
                </a:r>
                <a:endParaRPr lang="en-AU" sz="1400"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46368"/>
        <c:crosses val="autoZero"/>
        <c:auto val="1"/>
        <c:lblAlgn val="ctr"/>
        <c:lblOffset val="100"/>
        <c:noMultiLvlLbl val="0"/>
      </c:catAx>
      <c:valAx>
        <c:axId val="69546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AU" sz="1200"/>
                  <a:t>Sugar</a:t>
                </a:r>
                <a:r>
                  <a:rPr lang="en-AU" sz="1200" baseline="0"/>
                  <a:t> acid ratio </a:t>
                </a:r>
                <a:r>
                  <a:rPr lang="en-AU" sz="1200"/>
                  <a:t>(g/l)</a:t>
                </a:r>
                <a:r>
                  <a:rPr lang="en-AU" sz="1200" baseline="0"/>
                  <a:t> </a:t>
                </a:r>
                <a:endParaRPr lang="en-AU" sz="1200"/>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544192"/>
        <c:crosses val="autoZero"/>
        <c:crossBetween val="between"/>
      </c:valAx>
      <c:spPr>
        <a:noFill/>
        <a:ln>
          <a:noFill/>
        </a:ln>
        <a:effectLst/>
      </c:spPr>
    </c:plotArea>
    <c:legend>
      <c:legendPos val="b"/>
      <c:layout>
        <c:manualLayout>
          <c:xMode val="edge"/>
          <c:yMode val="edge"/>
          <c:x val="0.29200623537692966"/>
          <c:y val="0.89409667541557303"/>
          <c:w val="0.49416331101934735"/>
          <c:h val="7.81255468066491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8B1A31-54DE-430A-8C2B-5AD23F0C5364}"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n-AU"/>
        </a:p>
      </dgm:t>
    </dgm:pt>
    <dgm:pt modelId="{FBF92D1F-BB8E-42CF-8247-833C08FCC808}">
      <dgm:prSet phldrT="[Text]" custT="1"/>
      <dgm:spPr/>
      <dgm:t>
        <a:bodyPr/>
        <a:lstStyle/>
        <a:p>
          <a:r>
            <a:rPr lang="en-AU" sz="3000" b="1" dirty="0" smtClean="0"/>
            <a:t>CONSUMER</a:t>
          </a:r>
          <a:endParaRPr lang="en-AU" sz="3000" b="1" dirty="0"/>
        </a:p>
      </dgm:t>
    </dgm:pt>
    <dgm:pt modelId="{E41488BD-CA0B-4C88-855F-A92E06EBD150}" type="parTrans" cxnId="{BC15F7B4-DABB-4B28-89BC-58B382BA30C2}">
      <dgm:prSet/>
      <dgm:spPr/>
      <dgm:t>
        <a:bodyPr/>
        <a:lstStyle/>
        <a:p>
          <a:endParaRPr lang="en-AU"/>
        </a:p>
      </dgm:t>
    </dgm:pt>
    <dgm:pt modelId="{7BEBCDD9-C548-4D1E-AD96-DB5B85871F35}" type="sibTrans" cxnId="{BC15F7B4-DABB-4B28-89BC-58B382BA30C2}">
      <dgm:prSet/>
      <dgm:spPr/>
      <dgm:t>
        <a:bodyPr/>
        <a:lstStyle/>
        <a:p>
          <a:endParaRPr lang="en-AU"/>
        </a:p>
      </dgm:t>
    </dgm:pt>
    <dgm:pt modelId="{7A2A9F12-D5C2-4924-8B8B-155935C641AE}">
      <dgm:prSet phldrT="[Text]" custT="1"/>
      <dgm:spPr/>
      <dgm:t>
        <a:bodyPr/>
        <a:lstStyle/>
        <a:p>
          <a:r>
            <a:rPr lang="en-AU" sz="3000" dirty="0" smtClean="0"/>
            <a:t>Field - Harvest</a:t>
          </a:r>
          <a:endParaRPr lang="en-AU" sz="3000" dirty="0"/>
        </a:p>
      </dgm:t>
    </dgm:pt>
    <dgm:pt modelId="{3533256A-06DB-49D2-A9BA-D1E834C07C10}" type="parTrans" cxnId="{C0054A0A-C63D-438D-A5CF-964C5819AF8A}">
      <dgm:prSet/>
      <dgm:spPr/>
      <dgm:t>
        <a:bodyPr/>
        <a:lstStyle/>
        <a:p>
          <a:endParaRPr lang="en-AU"/>
        </a:p>
      </dgm:t>
    </dgm:pt>
    <dgm:pt modelId="{5D235F3E-3894-45EB-83E1-73B035318A25}" type="sibTrans" cxnId="{C0054A0A-C63D-438D-A5CF-964C5819AF8A}">
      <dgm:prSet/>
      <dgm:spPr/>
      <dgm:t>
        <a:bodyPr/>
        <a:lstStyle/>
        <a:p>
          <a:endParaRPr lang="en-AU"/>
        </a:p>
      </dgm:t>
    </dgm:pt>
    <dgm:pt modelId="{DE3DEA5A-26A3-4441-9708-6B9B21A61393}">
      <dgm:prSet phldrT="[Text]"/>
      <dgm:spPr/>
      <dgm:t>
        <a:bodyPr/>
        <a:lstStyle/>
        <a:p>
          <a:r>
            <a:rPr lang="en-AU" dirty="0" smtClean="0"/>
            <a:t>Packaging</a:t>
          </a:r>
          <a:endParaRPr lang="en-AU" dirty="0"/>
        </a:p>
      </dgm:t>
    </dgm:pt>
    <dgm:pt modelId="{C8933BB2-0424-4B7C-BC49-41431CC33FC7}" type="parTrans" cxnId="{CFFB43F2-5413-4F79-A3BA-72901F24FCD6}">
      <dgm:prSet/>
      <dgm:spPr/>
      <dgm:t>
        <a:bodyPr/>
        <a:lstStyle/>
        <a:p>
          <a:endParaRPr lang="en-AU"/>
        </a:p>
      </dgm:t>
    </dgm:pt>
    <dgm:pt modelId="{5D1081A7-BF9B-41AF-8935-6C63A4CB28E1}" type="sibTrans" cxnId="{CFFB43F2-5413-4F79-A3BA-72901F24FCD6}">
      <dgm:prSet/>
      <dgm:spPr/>
      <dgm:t>
        <a:bodyPr/>
        <a:lstStyle/>
        <a:p>
          <a:endParaRPr lang="en-AU"/>
        </a:p>
      </dgm:t>
    </dgm:pt>
    <dgm:pt modelId="{C34A260C-EB2A-43C4-B386-5AC5D94F4513}">
      <dgm:prSet phldrT="[Text]" custT="1"/>
      <dgm:spPr/>
      <dgm:t>
        <a:bodyPr/>
        <a:lstStyle/>
        <a:p>
          <a:r>
            <a:rPr lang="en-AU" sz="3000" b="0" dirty="0" smtClean="0"/>
            <a:t>Storage</a:t>
          </a:r>
          <a:endParaRPr lang="en-AU" sz="3000" b="0" dirty="0"/>
        </a:p>
      </dgm:t>
    </dgm:pt>
    <dgm:pt modelId="{A031FF96-5B91-43C4-9BA4-B6BC3BE0CDC6}" type="parTrans" cxnId="{B7BD0A81-B852-4A07-BEC4-AE387CB17E03}">
      <dgm:prSet/>
      <dgm:spPr/>
      <dgm:t>
        <a:bodyPr/>
        <a:lstStyle/>
        <a:p>
          <a:endParaRPr lang="en-AU"/>
        </a:p>
      </dgm:t>
    </dgm:pt>
    <dgm:pt modelId="{C4514BE7-8136-4C14-AEA2-D0C35400FF21}" type="sibTrans" cxnId="{B7BD0A81-B852-4A07-BEC4-AE387CB17E03}">
      <dgm:prSet/>
      <dgm:spPr/>
      <dgm:t>
        <a:bodyPr/>
        <a:lstStyle/>
        <a:p>
          <a:endParaRPr lang="en-AU"/>
        </a:p>
      </dgm:t>
    </dgm:pt>
    <dgm:pt modelId="{C55CC3A9-AA79-4081-AE3D-FF3D38056105}">
      <dgm:prSet phldrT="[Text]"/>
      <dgm:spPr/>
      <dgm:t>
        <a:bodyPr/>
        <a:lstStyle/>
        <a:p>
          <a:r>
            <a:rPr lang="en-AU" dirty="0" smtClean="0"/>
            <a:t>Retailer</a:t>
          </a:r>
          <a:endParaRPr lang="en-AU" dirty="0"/>
        </a:p>
      </dgm:t>
    </dgm:pt>
    <dgm:pt modelId="{753854AA-637D-4264-BC80-7EEE38730310}" type="parTrans" cxnId="{4D47DBAA-061E-4806-8323-163E4022317A}">
      <dgm:prSet/>
      <dgm:spPr/>
      <dgm:t>
        <a:bodyPr/>
        <a:lstStyle/>
        <a:p>
          <a:endParaRPr lang="en-AU"/>
        </a:p>
      </dgm:t>
    </dgm:pt>
    <dgm:pt modelId="{1A0462E6-AFA6-49DC-A60F-E3F387D4E758}" type="sibTrans" cxnId="{4D47DBAA-061E-4806-8323-163E4022317A}">
      <dgm:prSet/>
      <dgm:spPr/>
      <dgm:t>
        <a:bodyPr/>
        <a:lstStyle/>
        <a:p>
          <a:endParaRPr lang="en-AU"/>
        </a:p>
      </dgm:t>
    </dgm:pt>
    <dgm:pt modelId="{FF614933-6F37-442F-9C11-047066EC40BD}" type="pres">
      <dgm:prSet presAssocID="{F58B1A31-54DE-430A-8C2B-5AD23F0C5364}" presName="Name0" presStyleCnt="0">
        <dgm:presLayoutVars>
          <dgm:dir/>
          <dgm:resizeHandles val="exact"/>
        </dgm:presLayoutVars>
      </dgm:prSet>
      <dgm:spPr/>
      <dgm:t>
        <a:bodyPr/>
        <a:lstStyle/>
        <a:p>
          <a:endParaRPr lang="en-AU"/>
        </a:p>
      </dgm:t>
    </dgm:pt>
    <dgm:pt modelId="{B848F704-607C-455C-A7FA-8371881270FE}" type="pres">
      <dgm:prSet presAssocID="{F58B1A31-54DE-430A-8C2B-5AD23F0C5364}" presName="cycle" presStyleCnt="0"/>
      <dgm:spPr/>
      <dgm:t>
        <a:bodyPr/>
        <a:lstStyle/>
        <a:p>
          <a:endParaRPr lang="en-AU"/>
        </a:p>
      </dgm:t>
    </dgm:pt>
    <dgm:pt modelId="{C489FCDC-BA0B-4C53-A39C-F2BC5C050F4F}" type="pres">
      <dgm:prSet presAssocID="{FBF92D1F-BB8E-42CF-8247-833C08FCC808}" presName="nodeFirstNode" presStyleLbl="node1" presStyleIdx="0" presStyleCnt="5" custScaleX="124628">
        <dgm:presLayoutVars>
          <dgm:bulletEnabled val="1"/>
        </dgm:presLayoutVars>
      </dgm:prSet>
      <dgm:spPr/>
      <dgm:t>
        <a:bodyPr/>
        <a:lstStyle/>
        <a:p>
          <a:endParaRPr lang="en-AU"/>
        </a:p>
      </dgm:t>
    </dgm:pt>
    <dgm:pt modelId="{9D50B2F2-0029-4729-9F61-1A50BDC56A7F}" type="pres">
      <dgm:prSet presAssocID="{7BEBCDD9-C548-4D1E-AD96-DB5B85871F35}" presName="sibTransFirstNode" presStyleLbl="bgShp" presStyleIdx="0" presStyleCnt="1"/>
      <dgm:spPr/>
      <dgm:t>
        <a:bodyPr/>
        <a:lstStyle/>
        <a:p>
          <a:endParaRPr lang="en-AU"/>
        </a:p>
      </dgm:t>
    </dgm:pt>
    <dgm:pt modelId="{C933BB2C-487A-48CD-8C55-CA0305A35D4F}" type="pres">
      <dgm:prSet presAssocID="{7A2A9F12-D5C2-4924-8B8B-155935C641AE}" presName="nodeFollowingNodes" presStyleLbl="node1" presStyleIdx="1" presStyleCnt="5" custRadScaleRad="98017" custRadScaleInc="214">
        <dgm:presLayoutVars>
          <dgm:bulletEnabled val="1"/>
        </dgm:presLayoutVars>
      </dgm:prSet>
      <dgm:spPr/>
      <dgm:t>
        <a:bodyPr/>
        <a:lstStyle/>
        <a:p>
          <a:endParaRPr lang="en-AU"/>
        </a:p>
      </dgm:t>
    </dgm:pt>
    <dgm:pt modelId="{AF79B7CE-03E0-4747-AFF5-6C22B27B397A}" type="pres">
      <dgm:prSet presAssocID="{DE3DEA5A-26A3-4441-9708-6B9B21A61393}" presName="nodeFollowingNodes" presStyleLbl="node1" presStyleIdx="2" presStyleCnt="5">
        <dgm:presLayoutVars>
          <dgm:bulletEnabled val="1"/>
        </dgm:presLayoutVars>
      </dgm:prSet>
      <dgm:spPr/>
      <dgm:t>
        <a:bodyPr/>
        <a:lstStyle/>
        <a:p>
          <a:endParaRPr lang="en-AU"/>
        </a:p>
      </dgm:t>
    </dgm:pt>
    <dgm:pt modelId="{F612FF67-74C8-4DC3-AAE4-3CB9290020EE}" type="pres">
      <dgm:prSet presAssocID="{C34A260C-EB2A-43C4-B386-5AC5D94F4513}" presName="nodeFollowingNodes" presStyleLbl="node1" presStyleIdx="3" presStyleCnt="5">
        <dgm:presLayoutVars>
          <dgm:bulletEnabled val="1"/>
        </dgm:presLayoutVars>
      </dgm:prSet>
      <dgm:spPr/>
      <dgm:t>
        <a:bodyPr/>
        <a:lstStyle/>
        <a:p>
          <a:endParaRPr lang="en-AU"/>
        </a:p>
      </dgm:t>
    </dgm:pt>
    <dgm:pt modelId="{9E4D1FE3-6FD8-4DED-B404-D4DFA23915A7}" type="pres">
      <dgm:prSet presAssocID="{C55CC3A9-AA79-4081-AE3D-FF3D38056105}" presName="nodeFollowingNodes" presStyleLbl="node1" presStyleIdx="4" presStyleCnt="5">
        <dgm:presLayoutVars>
          <dgm:bulletEnabled val="1"/>
        </dgm:presLayoutVars>
      </dgm:prSet>
      <dgm:spPr/>
      <dgm:t>
        <a:bodyPr/>
        <a:lstStyle/>
        <a:p>
          <a:endParaRPr lang="en-AU"/>
        </a:p>
      </dgm:t>
    </dgm:pt>
  </dgm:ptLst>
  <dgm:cxnLst>
    <dgm:cxn modelId="{E9D23668-6A43-4E0B-B8F8-AB63F042D88D}" type="presOf" srcId="{FBF92D1F-BB8E-42CF-8247-833C08FCC808}" destId="{C489FCDC-BA0B-4C53-A39C-F2BC5C050F4F}" srcOrd="0" destOrd="0" presId="urn:microsoft.com/office/officeart/2005/8/layout/cycle3"/>
    <dgm:cxn modelId="{41C8EC10-C834-47F1-9433-A63E99AC73C1}" type="presOf" srcId="{C34A260C-EB2A-43C4-B386-5AC5D94F4513}" destId="{F612FF67-74C8-4DC3-AAE4-3CB9290020EE}" srcOrd="0" destOrd="0" presId="urn:microsoft.com/office/officeart/2005/8/layout/cycle3"/>
    <dgm:cxn modelId="{C0054A0A-C63D-438D-A5CF-964C5819AF8A}" srcId="{F58B1A31-54DE-430A-8C2B-5AD23F0C5364}" destId="{7A2A9F12-D5C2-4924-8B8B-155935C641AE}" srcOrd="1" destOrd="0" parTransId="{3533256A-06DB-49D2-A9BA-D1E834C07C10}" sibTransId="{5D235F3E-3894-45EB-83E1-73B035318A25}"/>
    <dgm:cxn modelId="{BBD90400-89B4-4DAE-AD2C-E32788581A45}" type="presOf" srcId="{DE3DEA5A-26A3-4441-9708-6B9B21A61393}" destId="{AF79B7CE-03E0-4747-AFF5-6C22B27B397A}" srcOrd="0" destOrd="0" presId="urn:microsoft.com/office/officeart/2005/8/layout/cycle3"/>
    <dgm:cxn modelId="{2BF493FD-656F-446D-A613-931C1D0EAA79}" type="presOf" srcId="{F58B1A31-54DE-430A-8C2B-5AD23F0C5364}" destId="{FF614933-6F37-442F-9C11-047066EC40BD}" srcOrd="0" destOrd="0" presId="urn:microsoft.com/office/officeart/2005/8/layout/cycle3"/>
    <dgm:cxn modelId="{BC15F7B4-DABB-4B28-89BC-58B382BA30C2}" srcId="{F58B1A31-54DE-430A-8C2B-5AD23F0C5364}" destId="{FBF92D1F-BB8E-42CF-8247-833C08FCC808}" srcOrd="0" destOrd="0" parTransId="{E41488BD-CA0B-4C88-855F-A92E06EBD150}" sibTransId="{7BEBCDD9-C548-4D1E-AD96-DB5B85871F35}"/>
    <dgm:cxn modelId="{4D47DBAA-061E-4806-8323-163E4022317A}" srcId="{F58B1A31-54DE-430A-8C2B-5AD23F0C5364}" destId="{C55CC3A9-AA79-4081-AE3D-FF3D38056105}" srcOrd="4" destOrd="0" parTransId="{753854AA-637D-4264-BC80-7EEE38730310}" sibTransId="{1A0462E6-AFA6-49DC-A60F-E3F387D4E758}"/>
    <dgm:cxn modelId="{2D8C0D91-2E65-420E-AC99-928BB49309EF}" type="presOf" srcId="{7A2A9F12-D5C2-4924-8B8B-155935C641AE}" destId="{C933BB2C-487A-48CD-8C55-CA0305A35D4F}" srcOrd="0" destOrd="0" presId="urn:microsoft.com/office/officeart/2005/8/layout/cycle3"/>
    <dgm:cxn modelId="{D97207E8-F6A0-4711-AE7F-4E35D6151F0B}" type="presOf" srcId="{7BEBCDD9-C548-4D1E-AD96-DB5B85871F35}" destId="{9D50B2F2-0029-4729-9F61-1A50BDC56A7F}" srcOrd="0" destOrd="0" presId="urn:microsoft.com/office/officeart/2005/8/layout/cycle3"/>
    <dgm:cxn modelId="{ACB558B6-35D7-41C8-B140-A03725CDC1FB}" type="presOf" srcId="{C55CC3A9-AA79-4081-AE3D-FF3D38056105}" destId="{9E4D1FE3-6FD8-4DED-B404-D4DFA23915A7}" srcOrd="0" destOrd="0" presId="urn:microsoft.com/office/officeart/2005/8/layout/cycle3"/>
    <dgm:cxn modelId="{B7BD0A81-B852-4A07-BEC4-AE387CB17E03}" srcId="{F58B1A31-54DE-430A-8C2B-5AD23F0C5364}" destId="{C34A260C-EB2A-43C4-B386-5AC5D94F4513}" srcOrd="3" destOrd="0" parTransId="{A031FF96-5B91-43C4-9BA4-B6BC3BE0CDC6}" sibTransId="{C4514BE7-8136-4C14-AEA2-D0C35400FF21}"/>
    <dgm:cxn modelId="{CFFB43F2-5413-4F79-A3BA-72901F24FCD6}" srcId="{F58B1A31-54DE-430A-8C2B-5AD23F0C5364}" destId="{DE3DEA5A-26A3-4441-9708-6B9B21A61393}" srcOrd="2" destOrd="0" parTransId="{C8933BB2-0424-4B7C-BC49-41431CC33FC7}" sibTransId="{5D1081A7-BF9B-41AF-8935-6C63A4CB28E1}"/>
    <dgm:cxn modelId="{6B1D71BE-3C87-405C-B75D-0F1A0AE77506}" type="presParOf" srcId="{FF614933-6F37-442F-9C11-047066EC40BD}" destId="{B848F704-607C-455C-A7FA-8371881270FE}" srcOrd="0" destOrd="0" presId="urn:microsoft.com/office/officeart/2005/8/layout/cycle3"/>
    <dgm:cxn modelId="{D054343B-E8B5-4BFC-903E-425CB7FBAD0B}" type="presParOf" srcId="{B848F704-607C-455C-A7FA-8371881270FE}" destId="{C489FCDC-BA0B-4C53-A39C-F2BC5C050F4F}" srcOrd="0" destOrd="0" presId="urn:microsoft.com/office/officeart/2005/8/layout/cycle3"/>
    <dgm:cxn modelId="{538855B2-B343-4F72-8594-DB845E48EEF5}" type="presParOf" srcId="{B848F704-607C-455C-A7FA-8371881270FE}" destId="{9D50B2F2-0029-4729-9F61-1A50BDC56A7F}" srcOrd="1" destOrd="0" presId="urn:microsoft.com/office/officeart/2005/8/layout/cycle3"/>
    <dgm:cxn modelId="{EAD0B8FC-7E77-468D-8BF4-388B4780AD60}" type="presParOf" srcId="{B848F704-607C-455C-A7FA-8371881270FE}" destId="{C933BB2C-487A-48CD-8C55-CA0305A35D4F}" srcOrd="2" destOrd="0" presId="urn:microsoft.com/office/officeart/2005/8/layout/cycle3"/>
    <dgm:cxn modelId="{90A1B864-A09E-4462-8ED9-CBFFE70421B5}" type="presParOf" srcId="{B848F704-607C-455C-A7FA-8371881270FE}" destId="{AF79B7CE-03E0-4747-AFF5-6C22B27B397A}" srcOrd="3" destOrd="0" presId="urn:microsoft.com/office/officeart/2005/8/layout/cycle3"/>
    <dgm:cxn modelId="{2FF83EC9-1B72-4621-9A62-244D10BE612C}" type="presParOf" srcId="{B848F704-607C-455C-A7FA-8371881270FE}" destId="{F612FF67-74C8-4DC3-AAE4-3CB9290020EE}" srcOrd="4" destOrd="0" presId="urn:microsoft.com/office/officeart/2005/8/layout/cycle3"/>
    <dgm:cxn modelId="{AF5B3F0F-4ECE-44B2-8AEA-DA1227C33F1E}" type="presParOf" srcId="{B848F704-607C-455C-A7FA-8371881270FE}" destId="{9E4D1FE3-6FD8-4DED-B404-D4DFA23915A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0B2F2-0029-4729-9F61-1A50BDC56A7F}">
      <dsp:nvSpPr>
        <dsp:cNvPr id="0" name=""/>
        <dsp:cNvSpPr/>
      </dsp:nvSpPr>
      <dsp:spPr>
        <a:xfrm>
          <a:off x="1342641" y="-221215"/>
          <a:ext cx="4587524" cy="4587524"/>
        </a:xfrm>
        <a:prstGeom prst="circularArrow">
          <a:avLst>
            <a:gd name="adj1" fmla="val 5544"/>
            <a:gd name="adj2" fmla="val 330680"/>
            <a:gd name="adj3" fmla="val 13190119"/>
            <a:gd name="adj4" fmla="val 17753743"/>
            <a:gd name="adj5" fmla="val 5757"/>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C489FCDC-BA0B-4C53-A39C-F2BC5C050F4F}">
      <dsp:nvSpPr>
        <dsp:cNvPr id="0" name=""/>
        <dsp:cNvSpPr/>
      </dsp:nvSpPr>
      <dsp:spPr>
        <a:xfrm>
          <a:off x="2304250" y="313"/>
          <a:ext cx="2664307" cy="106890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b="1" kern="1200" dirty="0" smtClean="0"/>
            <a:t>CONSUMER</a:t>
          </a:r>
          <a:endParaRPr lang="en-AU" sz="3000" b="1" kern="1200" dirty="0"/>
        </a:p>
      </dsp:txBody>
      <dsp:txXfrm>
        <a:off x="2356430" y="52493"/>
        <a:ext cx="2559947" cy="964543"/>
      </dsp:txXfrm>
    </dsp:sp>
    <dsp:sp modelId="{C933BB2C-487A-48CD-8C55-CA0305A35D4F}">
      <dsp:nvSpPr>
        <dsp:cNvPr id="0" name=""/>
        <dsp:cNvSpPr/>
      </dsp:nvSpPr>
      <dsp:spPr>
        <a:xfrm>
          <a:off x="4392480" y="1368160"/>
          <a:ext cx="2137807" cy="106890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kern="1200" dirty="0" smtClean="0"/>
            <a:t>Field - Harvest</a:t>
          </a:r>
          <a:endParaRPr lang="en-AU" sz="3000" kern="1200" dirty="0"/>
        </a:p>
      </dsp:txBody>
      <dsp:txXfrm>
        <a:off x="4444660" y="1420340"/>
        <a:ext cx="2033447" cy="964543"/>
      </dsp:txXfrm>
    </dsp:sp>
    <dsp:sp modelId="{AF79B7CE-03E0-4747-AFF5-6C22B27B397A}">
      <dsp:nvSpPr>
        <dsp:cNvPr id="0" name=""/>
        <dsp:cNvSpPr/>
      </dsp:nvSpPr>
      <dsp:spPr>
        <a:xfrm>
          <a:off x="3717384" y="3539294"/>
          <a:ext cx="2137807" cy="106890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kern="1200" dirty="0" smtClean="0"/>
            <a:t>Packaging</a:t>
          </a:r>
          <a:endParaRPr lang="en-AU" sz="3000" kern="1200" dirty="0"/>
        </a:p>
      </dsp:txBody>
      <dsp:txXfrm>
        <a:off x="3769564" y="3591474"/>
        <a:ext cx="2033447" cy="964543"/>
      </dsp:txXfrm>
    </dsp:sp>
    <dsp:sp modelId="{F612FF67-74C8-4DC3-AAE4-3CB9290020EE}">
      <dsp:nvSpPr>
        <dsp:cNvPr id="0" name=""/>
        <dsp:cNvSpPr/>
      </dsp:nvSpPr>
      <dsp:spPr>
        <a:xfrm>
          <a:off x="1417615" y="3539294"/>
          <a:ext cx="2137807" cy="106890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b="0" kern="1200" dirty="0" smtClean="0"/>
            <a:t>Storage</a:t>
          </a:r>
          <a:endParaRPr lang="en-AU" sz="3000" b="0" kern="1200" dirty="0"/>
        </a:p>
      </dsp:txBody>
      <dsp:txXfrm>
        <a:off x="1469795" y="3591474"/>
        <a:ext cx="2033447" cy="964543"/>
      </dsp:txXfrm>
    </dsp:sp>
    <dsp:sp modelId="{9E4D1FE3-6FD8-4DED-B404-D4DFA23915A7}">
      <dsp:nvSpPr>
        <dsp:cNvPr id="0" name=""/>
        <dsp:cNvSpPr/>
      </dsp:nvSpPr>
      <dsp:spPr>
        <a:xfrm>
          <a:off x="706947" y="1352084"/>
          <a:ext cx="2137807" cy="106890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kern="1200" dirty="0" smtClean="0"/>
            <a:t>Retailer</a:t>
          </a:r>
          <a:endParaRPr lang="en-AU" sz="3000" kern="1200" dirty="0"/>
        </a:p>
      </dsp:txBody>
      <dsp:txXfrm>
        <a:off x="759127" y="1404264"/>
        <a:ext cx="2033447" cy="96454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0.59304</cdr:x>
      <cdr:y>0.36257</cdr:y>
    </cdr:from>
    <cdr:to>
      <cdr:x>0.75234</cdr:x>
      <cdr:y>0.423</cdr:y>
    </cdr:to>
    <cdr:sp macro="" textlink="">
      <cdr:nvSpPr>
        <cdr:cNvPr id="2" name="TextBox 1"/>
        <cdr:cNvSpPr txBox="1"/>
      </cdr:nvSpPr>
      <cdr:spPr>
        <a:xfrm xmlns:a="http://schemas.openxmlformats.org/drawingml/2006/main">
          <a:off x="4219574" y="1771650"/>
          <a:ext cx="113347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600" b="1"/>
            <a:t>Canopy top</a:t>
          </a:r>
        </a:p>
      </cdr:txBody>
    </cdr:sp>
  </cdr:relSizeAnchor>
  <cdr:relSizeAnchor xmlns:cdr="http://schemas.openxmlformats.org/drawingml/2006/chartDrawing">
    <cdr:from>
      <cdr:x>0.37662</cdr:x>
      <cdr:y>0.58739</cdr:y>
    </cdr:from>
    <cdr:to>
      <cdr:x>0.58501</cdr:x>
      <cdr:y>0.64782</cdr:y>
    </cdr:to>
    <cdr:sp macro="" textlink="">
      <cdr:nvSpPr>
        <cdr:cNvPr id="3" name="TextBox 1"/>
        <cdr:cNvSpPr txBox="1"/>
      </cdr:nvSpPr>
      <cdr:spPr>
        <a:xfrm xmlns:a="http://schemas.openxmlformats.org/drawingml/2006/main">
          <a:off x="2679700" y="2870200"/>
          <a:ext cx="1482725"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600" b="1"/>
            <a:t>Canopy bottom</a:t>
          </a:r>
        </a:p>
      </cdr:txBody>
    </cdr:sp>
  </cdr:relSizeAnchor>
</c:userShapes>
</file>

<file path=ppt/drawings/drawing2.xml><?xml version="1.0" encoding="utf-8"?>
<c:userShapes xmlns:c="http://schemas.openxmlformats.org/drawingml/2006/chart">
  <cdr:relSizeAnchor xmlns:cdr="http://schemas.openxmlformats.org/drawingml/2006/chartDrawing">
    <cdr:from>
      <cdr:x>0.86364</cdr:x>
      <cdr:y>0.64474</cdr:y>
    </cdr:from>
    <cdr:to>
      <cdr:x>0.9774</cdr:x>
      <cdr:y>0.69079</cdr:y>
    </cdr:to>
    <cdr:sp macro="" textlink="">
      <cdr:nvSpPr>
        <cdr:cNvPr id="2" name="Text Box 1"/>
        <cdr:cNvSpPr txBox="1"/>
      </cdr:nvSpPr>
      <cdr:spPr>
        <a:xfrm xmlns:a="http://schemas.openxmlformats.org/drawingml/2006/main">
          <a:off x="6840760" y="3528392"/>
          <a:ext cx="901079" cy="252027"/>
        </a:xfrm>
        <a:prstGeom xmlns:a="http://schemas.openxmlformats.org/drawingml/2006/main" prst="rect">
          <a:avLst/>
        </a:prstGeom>
        <a:solidFill xmlns:a="http://schemas.openxmlformats.org/drawingml/2006/main">
          <a:schemeClr val="accent2">
            <a:lumMod val="40000"/>
            <a:lumOff val="60000"/>
          </a:schemeClr>
        </a:solidFill>
      </cdr:spPr>
      <cdr:txBody>
        <a:bodyPr xmlns:a="http://schemas.openxmlformats.org/drawingml/2006/main" vertOverflow="clip" wrap="square" rtlCol="0"/>
        <a:lstStyle xmlns:a="http://schemas.openxmlformats.org/drawingml/2006/main"/>
        <a:p xmlns:a="http://schemas.openxmlformats.org/drawingml/2006/main">
          <a:r>
            <a:rPr lang="en-AU" sz="1000" dirty="0"/>
            <a:t>R</a:t>
          </a:r>
          <a:r>
            <a:rPr lang="en-AU" sz="1000" baseline="30000" dirty="0"/>
            <a:t>2</a:t>
          </a:r>
          <a:r>
            <a:rPr lang="en-AU" sz="1000" dirty="0"/>
            <a:t>=0.80</a:t>
          </a:r>
        </a:p>
      </cdr:txBody>
    </cdr:sp>
  </cdr:relSizeAnchor>
  <cdr:relSizeAnchor xmlns:cdr="http://schemas.openxmlformats.org/drawingml/2006/chartDrawing">
    <cdr:from>
      <cdr:x>0.85047</cdr:x>
      <cdr:y>0.72222</cdr:y>
    </cdr:from>
    <cdr:to>
      <cdr:x>0.95325</cdr:x>
      <cdr:y>0.78884</cdr:y>
    </cdr:to>
    <cdr:sp macro="" textlink="">
      <cdr:nvSpPr>
        <cdr:cNvPr id="5" name="Text Box 4"/>
        <cdr:cNvSpPr txBox="1"/>
      </cdr:nvSpPr>
      <cdr:spPr>
        <a:xfrm xmlns:a="http://schemas.openxmlformats.org/drawingml/2006/main">
          <a:off x="6552728" y="3744416"/>
          <a:ext cx="791905" cy="345397"/>
        </a:xfrm>
        <a:prstGeom xmlns:a="http://schemas.openxmlformats.org/drawingml/2006/main" prst="rect">
          <a:avLst/>
        </a:prstGeom>
        <a:solidFill xmlns:a="http://schemas.openxmlformats.org/drawingml/2006/main">
          <a:schemeClr val="accent3">
            <a:lumMod val="40000"/>
            <a:lumOff val="60000"/>
          </a:schemeClr>
        </a:solidFill>
      </cdr:spPr>
      <cdr:txBody>
        <a:bodyPr xmlns:a="http://schemas.openxmlformats.org/drawingml/2006/main" vertOverflow="clip" wrap="square" rtlCol="0"/>
        <a:lstStyle xmlns:a="http://schemas.openxmlformats.org/drawingml/2006/main"/>
        <a:p xmlns:a="http://schemas.openxmlformats.org/drawingml/2006/main">
          <a:r>
            <a:rPr lang="en-AU" sz="1000"/>
            <a:t>R</a:t>
          </a:r>
          <a:r>
            <a:rPr lang="en-AU" sz="1000" baseline="30000"/>
            <a:t>2</a:t>
          </a:r>
          <a:r>
            <a:rPr lang="en-AU" sz="1000"/>
            <a:t>=0.98</a:t>
          </a:r>
        </a:p>
      </cdr:txBody>
    </cdr:sp>
  </cdr:relSizeAnchor>
  <cdr:relSizeAnchor xmlns:cdr="http://schemas.openxmlformats.org/drawingml/2006/chartDrawing">
    <cdr:from>
      <cdr:x>0.45794</cdr:x>
      <cdr:y>0.61111</cdr:y>
    </cdr:from>
    <cdr:to>
      <cdr:x>0.60362</cdr:x>
      <cdr:y>0.81342</cdr:y>
    </cdr:to>
    <cdr:sp macro="" textlink="">
      <cdr:nvSpPr>
        <cdr:cNvPr id="3" name="Text Box 2"/>
        <cdr:cNvSpPr txBox="1"/>
      </cdr:nvSpPr>
      <cdr:spPr>
        <a:xfrm xmlns:a="http://schemas.openxmlformats.org/drawingml/2006/main">
          <a:off x="3528392" y="3168352"/>
          <a:ext cx="1122438" cy="1048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400" b="1" dirty="0"/>
            <a:t>Harvest</a:t>
          </a:r>
          <a:r>
            <a:rPr lang="en-AU" sz="1100" b="1" dirty="0"/>
            <a:t> </a:t>
          </a:r>
          <a:r>
            <a:rPr lang="en-AU" sz="1400" b="1" dirty="0" smtClean="0"/>
            <a:t>commercial </a:t>
          </a:r>
          <a:r>
            <a:rPr lang="en-AU" sz="1400" b="1" dirty="0"/>
            <a:t>class</a:t>
          </a:r>
        </a:p>
      </cdr:txBody>
    </cdr:sp>
  </cdr:relSizeAnchor>
</c:userShapes>
</file>

<file path=ppt/drawings/drawing3.xml><?xml version="1.0" encoding="utf-8"?>
<c:userShapes xmlns:c="http://schemas.openxmlformats.org/drawingml/2006/chart">
  <cdr:relSizeAnchor xmlns:cdr="http://schemas.openxmlformats.org/drawingml/2006/chartDrawing">
    <cdr:from>
      <cdr:x>0.1495</cdr:x>
      <cdr:y>0.455</cdr:y>
    </cdr:from>
    <cdr:to>
      <cdr:x>0.8405</cdr:x>
      <cdr:y>0.4565</cdr:y>
    </cdr:to>
    <cdr:sp macro="" textlink="">
      <cdr:nvSpPr>
        <cdr:cNvPr id="11265" name="Line 1"/>
        <cdr:cNvSpPr>
          <a:spLocks xmlns:a="http://schemas.openxmlformats.org/drawingml/2006/main" noChangeShapeType="1"/>
        </cdr:cNvSpPr>
      </cdr:nvSpPr>
      <cdr:spPr bwMode="auto">
        <a:xfrm xmlns:a="http://schemas.openxmlformats.org/drawingml/2006/main">
          <a:off x="774649" y="1794224"/>
          <a:ext cx="3580486" cy="5915"/>
        </a:xfrm>
        <a:prstGeom xmlns:a="http://schemas.openxmlformats.org/drawingml/2006/main" prst="line">
          <a:avLst/>
        </a:prstGeom>
        <a:noFill xmlns:a="http://schemas.openxmlformats.org/drawingml/2006/main"/>
        <a:ln xmlns:a="http://schemas.openxmlformats.org/drawingml/2006/main" w="28575" cap="rnd">
          <a:solidFill>
            <a:srgbClr val="FF0000"/>
          </a:solidFill>
          <a:round/>
          <a:headEnd/>
          <a:tailEnd/>
        </a:ln>
        <a:extLst xmlns:a="http://schemas.openxmlformats.org/drawingml/2006/main"/>
      </cdr:spPr>
      <cdr:txBody>
        <a:bodyPr xmlns:a="http://schemas.openxmlformats.org/drawingml/2006/main"/>
        <a:lstStyle xmlns:a="http://schemas.openxmlformats.org/drawingml/2006/main"/>
        <a:p xmlns:a="http://schemas.openxmlformats.org/drawingml/2006/main">
          <a:endParaRPr lang="en-AU"/>
        </a:p>
      </cdr:txBody>
    </cdr:sp>
  </cdr:relSizeAnchor>
  <cdr:relSizeAnchor xmlns:cdr="http://schemas.openxmlformats.org/drawingml/2006/chartDrawing">
    <cdr:from>
      <cdr:x>0.5615</cdr:x>
      <cdr:y>0.077</cdr:y>
    </cdr:from>
    <cdr:to>
      <cdr:x>0.74883</cdr:x>
      <cdr:y>0.12627</cdr:y>
    </cdr:to>
    <cdr:sp macro="" textlink="">
      <cdr:nvSpPr>
        <cdr:cNvPr id="11266" name="Text Box 2"/>
        <cdr:cNvSpPr txBox="1">
          <a:spLocks xmlns:a="http://schemas.openxmlformats.org/drawingml/2006/main" noChangeArrowheads="1"/>
        </cdr:cNvSpPr>
      </cdr:nvSpPr>
      <cdr:spPr bwMode="auto">
        <a:xfrm xmlns:a="http://schemas.openxmlformats.org/drawingml/2006/main">
          <a:off x="3748606" y="386789"/>
          <a:ext cx="1223925" cy="2385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AU" sz="1400" b="1" i="0" u="none" strike="noStrike" baseline="0" dirty="0">
              <a:solidFill>
                <a:srgbClr val="000000"/>
              </a:solidFill>
              <a:latin typeface="Arial"/>
              <a:cs typeface="Arial"/>
            </a:rPr>
            <a:t>Immature fruit</a:t>
          </a:r>
          <a:endParaRPr lang="en-AU" sz="1400" b="1" dirty="0"/>
        </a:p>
      </cdr:txBody>
    </cdr:sp>
  </cdr:relSizeAnchor>
  <cdr:relSizeAnchor xmlns:cdr="http://schemas.openxmlformats.org/drawingml/2006/chartDrawing">
    <cdr:from>
      <cdr:x>0.1495</cdr:x>
      <cdr:y>0.61425</cdr:y>
    </cdr:from>
    <cdr:to>
      <cdr:x>0.8405</cdr:x>
      <cdr:y>0.61425</cdr:y>
    </cdr:to>
    <cdr:sp macro="" textlink="">
      <cdr:nvSpPr>
        <cdr:cNvPr id="11267" name="Line 3"/>
        <cdr:cNvSpPr>
          <a:spLocks xmlns:a="http://schemas.openxmlformats.org/drawingml/2006/main" noChangeShapeType="1"/>
        </cdr:cNvSpPr>
      </cdr:nvSpPr>
      <cdr:spPr bwMode="auto">
        <a:xfrm xmlns:a="http://schemas.openxmlformats.org/drawingml/2006/main">
          <a:off x="774649" y="2422203"/>
          <a:ext cx="3580486" cy="0"/>
        </a:xfrm>
        <a:prstGeom xmlns:a="http://schemas.openxmlformats.org/drawingml/2006/main" prst="line">
          <a:avLst/>
        </a:prstGeom>
        <a:noFill xmlns:a="http://schemas.openxmlformats.org/drawingml/2006/main"/>
        <a:ln xmlns:a="http://schemas.openxmlformats.org/drawingml/2006/main" w="25400" cap="rnd">
          <a:solidFill>
            <a:srgbClr val="00FF00"/>
          </a:solidFill>
          <a:round/>
          <a:headEnd/>
          <a:tailEnd/>
        </a:ln>
        <a:extLst xmlns:a="http://schemas.openxmlformats.org/drawingml/2006/main"/>
      </cdr:spPr>
      <cdr:txBody>
        <a:bodyPr xmlns:a="http://schemas.openxmlformats.org/drawingml/2006/main"/>
        <a:lstStyle xmlns:a="http://schemas.openxmlformats.org/drawingml/2006/main"/>
        <a:p xmlns:a="http://schemas.openxmlformats.org/drawingml/2006/main">
          <a:endParaRPr lang="en-AU"/>
        </a:p>
      </cdr:txBody>
    </cdr:sp>
  </cdr:relSizeAnchor>
  <cdr:relSizeAnchor xmlns:cdr="http://schemas.openxmlformats.org/drawingml/2006/chartDrawing">
    <cdr:from>
      <cdr:x>0.17524</cdr:x>
      <cdr:y>0.65717</cdr:y>
    </cdr:from>
    <cdr:to>
      <cdr:x>0.74818</cdr:x>
      <cdr:y>0.70569</cdr:y>
    </cdr:to>
    <cdr:sp macro="" textlink="">
      <cdr:nvSpPr>
        <cdr:cNvPr id="11268" name="Text Box 4"/>
        <cdr:cNvSpPr txBox="1">
          <a:spLocks xmlns:a="http://schemas.openxmlformats.org/drawingml/2006/main" noChangeArrowheads="1"/>
        </cdr:cNvSpPr>
      </cdr:nvSpPr>
      <cdr:spPr bwMode="auto">
        <a:xfrm xmlns:a="http://schemas.openxmlformats.org/drawingml/2006/main">
          <a:off x="1173336" y="3333577"/>
          <a:ext cx="3718197" cy="238527"/>
        </a:xfrm>
        <a:prstGeom xmlns:a="http://schemas.openxmlformats.org/drawingml/2006/main" prst="rect">
          <a:avLst/>
        </a:prstGeom>
        <a:gradFill xmlns:a="http://schemas.openxmlformats.org/drawingml/2006/main">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xmlns:a="http://schemas.openxmlformats.org/drawingml/2006/main">
          <a:noFill/>
        </a:ln>
        <a:extLst xmlns:a="http://schemas.openxmlformats.org/drawingml/2006/mai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AU" sz="1400" b="1" i="0" u="none" strike="noStrike" baseline="0" dirty="0">
              <a:solidFill>
                <a:srgbClr val="000000"/>
              </a:solidFill>
              <a:latin typeface="Arial"/>
              <a:cs typeface="Arial"/>
            </a:rPr>
            <a:t>Over-ripen fruit for immediate consumption</a:t>
          </a:r>
          <a:endParaRPr lang="en-AU" sz="1400" b="1" dirty="0"/>
        </a:p>
      </cdr:txBody>
    </cdr:sp>
  </cdr:relSizeAnchor>
  <cdr:relSizeAnchor xmlns:cdr="http://schemas.openxmlformats.org/drawingml/2006/chartDrawing">
    <cdr:from>
      <cdr:x>0.15439</cdr:x>
      <cdr:y>0.48607</cdr:y>
    </cdr:from>
    <cdr:to>
      <cdr:x>0.47159</cdr:x>
      <cdr:y>0.53485</cdr:y>
    </cdr:to>
    <cdr:sp macro="" textlink="">
      <cdr:nvSpPr>
        <cdr:cNvPr id="11269" name="Text Box 5"/>
        <cdr:cNvSpPr txBox="1">
          <a:spLocks xmlns:a="http://schemas.openxmlformats.org/drawingml/2006/main" noChangeArrowheads="1"/>
        </cdr:cNvSpPr>
      </cdr:nvSpPr>
      <cdr:spPr bwMode="auto">
        <a:xfrm xmlns:a="http://schemas.openxmlformats.org/drawingml/2006/main">
          <a:off x="1029320" y="2469481"/>
          <a:ext cx="2124812" cy="238527"/>
        </a:xfrm>
        <a:prstGeom xmlns:a="http://schemas.openxmlformats.org/drawingml/2006/main" prst="rect">
          <a:avLst/>
        </a:prstGeom>
        <a:gradFill xmlns:a="http://schemas.openxmlformats.org/drawingml/2006/main">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xmlns:a="http://schemas.openxmlformats.org/drawingml/2006/main">
          <a:noFill/>
        </a:ln>
        <a:extLst xmlns:a="http://schemas.openxmlformats.org/drawingml/2006/mai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AU" sz="1400" b="1" i="0" u="none" strike="noStrike" baseline="0" dirty="0">
              <a:solidFill>
                <a:srgbClr val="000000"/>
              </a:solidFill>
              <a:latin typeface="Arial"/>
              <a:cs typeface="Arial"/>
            </a:rPr>
            <a:t>Fruit with low storability </a:t>
          </a:r>
          <a:endParaRPr lang="en-AU" sz="1400" b="1" dirty="0"/>
        </a:p>
      </cdr:txBody>
    </cdr:sp>
  </cdr:relSizeAnchor>
  <cdr:relSizeAnchor xmlns:cdr="http://schemas.openxmlformats.org/drawingml/2006/chartDrawing">
    <cdr:from>
      <cdr:x>0.39275</cdr:x>
      <cdr:y>0.23131</cdr:y>
    </cdr:from>
    <cdr:to>
      <cdr:x>0.8561</cdr:x>
      <cdr:y>0.27983</cdr:y>
    </cdr:to>
    <cdr:sp macro="" textlink="">
      <cdr:nvSpPr>
        <cdr:cNvPr id="11270" name="Text Box 6"/>
        <cdr:cNvSpPr txBox="1">
          <a:spLocks xmlns:a="http://schemas.openxmlformats.org/drawingml/2006/main" noChangeArrowheads="1"/>
        </cdr:cNvSpPr>
      </cdr:nvSpPr>
      <cdr:spPr bwMode="auto">
        <a:xfrm xmlns:a="http://schemas.openxmlformats.org/drawingml/2006/main">
          <a:off x="2613496" y="1173337"/>
          <a:ext cx="2979214" cy="2385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AU" sz="1400" b="1" i="0" u="none" strike="noStrike" baseline="0" dirty="0">
              <a:solidFill>
                <a:srgbClr val="000000"/>
              </a:solidFill>
              <a:latin typeface="Arial"/>
              <a:cs typeface="Arial"/>
            </a:rPr>
            <a:t>Fruit ready to harvest-long storage</a:t>
          </a:r>
          <a:endParaRPr lang="en-AU" sz="1400" b="1" dirty="0"/>
        </a:p>
      </cdr:txBody>
    </cdr:sp>
  </cdr:relSizeAnchor>
  <cdr:relSizeAnchor xmlns:cdr="http://schemas.openxmlformats.org/drawingml/2006/chartDrawing">
    <cdr:from>
      <cdr:x>0.15</cdr:x>
      <cdr:y>0.21</cdr:y>
    </cdr:from>
    <cdr:to>
      <cdr:x>0.841</cdr:x>
      <cdr:y>0.21275</cdr:y>
    </cdr:to>
    <cdr:sp macro="" textlink="">
      <cdr:nvSpPr>
        <cdr:cNvPr id="11271" name="Line 7"/>
        <cdr:cNvSpPr>
          <a:spLocks xmlns:a="http://schemas.openxmlformats.org/drawingml/2006/main" noChangeShapeType="1"/>
        </cdr:cNvSpPr>
      </cdr:nvSpPr>
      <cdr:spPr bwMode="auto">
        <a:xfrm xmlns:a="http://schemas.openxmlformats.org/drawingml/2006/main" flipV="1">
          <a:off x="777240" y="828104"/>
          <a:ext cx="3580486" cy="10844"/>
        </a:xfrm>
        <a:prstGeom xmlns:a="http://schemas.openxmlformats.org/drawingml/2006/main" prst="line">
          <a:avLst/>
        </a:prstGeom>
        <a:noFill xmlns:a="http://schemas.openxmlformats.org/drawingml/2006/main"/>
        <a:ln xmlns:a="http://schemas.openxmlformats.org/drawingml/2006/main" w="28575" cap="rnd">
          <a:solidFill>
            <a:srgbClr val="FF9900"/>
          </a:solidFill>
          <a:round/>
          <a:headEnd/>
          <a:tailEnd/>
        </a:ln>
        <a:extLst xmlns:a="http://schemas.openxmlformats.org/drawingml/2006/main"/>
      </cdr:spPr>
      <cdr:txBody>
        <a:bodyPr xmlns:a="http://schemas.openxmlformats.org/drawingml/2006/main"/>
        <a:lstStyle xmlns:a="http://schemas.openxmlformats.org/drawingml/2006/main"/>
        <a:p xmlns:a="http://schemas.openxmlformats.org/drawingml/2006/main">
          <a:endParaRPr lang="en-AU"/>
        </a:p>
      </cdr:txBody>
    </cdr:sp>
  </cdr:relSizeAnchor>
</c:userShapes>
</file>

<file path=ppt/drawings/drawing4.xml><?xml version="1.0" encoding="utf-8"?>
<c:userShapes xmlns:c="http://schemas.openxmlformats.org/drawingml/2006/chart">
  <cdr:relSizeAnchor xmlns:cdr="http://schemas.openxmlformats.org/drawingml/2006/chartDrawing">
    <cdr:from>
      <cdr:x>0.12517</cdr:x>
      <cdr:y>0.50704</cdr:y>
    </cdr:from>
    <cdr:to>
      <cdr:x>0.92961</cdr:x>
      <cdr:y>0.50704</cdr:y>
    </cdr:to>
    <cdr:cxnSp macro="">
      <cdr:nvCxnSpPr>
        <cdr:cNvPr id="3" name="Straight Connector 2"/>
        <cdr:cNvCxnSpPr/>
      </cdr:nvCxnSpPr>
      <cdr:spPr>
        <a:xfrm xmlns:a="http://schemas.openxmlformats.org/drawingml/2006/main">
          <a:off x="896343" y="1944216"/>
          <a:ext cx="5760640" cy="0"/>
        </a:xfrm>
        <a:prstGeom xmlns:a="http://schemas.openxmlformats.org/drawingml/2006/main" prst="line">
          <a:avLst/>
        </a:prstGeom>
        <a:ln xmlns:a="http://schemas.openxmlformats.org/drawingml/2006/main" w="25400">
          <a:solidFill>
            <a:srgbClr val="81818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619BA76-4290-49C2-9855-F39C7E0393F7}" type="datetimeFigureOut">
              <a:rPr lang="en-AU" smtClean="0"/>
              <a:t>10/09/2015</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A405EBD-A8C3-417C-881A-44BED986CB6B}" type="slidenum">
              <a:rPr lang="en-AU" smtClean="0"/>
              <a:t>‹#›</a:t>
            </a:fld>
            <a:endParaRPr lang="en-AU"/>
          </a:p>
        </p:txBody>
      </p:sp>
    </p:spTree>
    <p:extLst>
      <p:ext uri="{BB962C8B-B14F-4D97-AF65-F5344CB8AC3E}">
        <p14:creationId xmlns:p14="http://schemas.microsoft.com/office/powerpoint/2010/main" val="3809940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717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717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717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635EA14-8E7E-4E8D-9E1F-B7D988FB9445}" type="slidenum">
              <a:rPr lang="en-AU"/>
              <a:pPr/>
              <a:t>‹#›</a:t>
            </a:fld>
            <a:endParaRPr lang="en-AU"/>
          </a:p>
        </p:txBody>
      </p:sp>
    </p:spTree>
    <p:extLst>
      <p:ext uri="{BB962C8B-B14F-4D97-AF65-F5344CB8AC3E}">
        <p14:creationId xmlns:p14="http://schemas.microsoft.com/office/powerpoint/2010/main" val="26997694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3 crop loads</a:t>
            </a:r>
          </a:p>
          <a:p>
            <a:endParaRPr lang="en-AU" dirty="0"/>
          </a:p>
          <a:p>
            <a:r>
              <a:rPr lang="en-AU" dirty="0" smtClean="0"/>
              <a:t>Mean percentage refers to number of fruit at each height/ scaffold limb meeting the quality criteria of &gt;110g in weight and &gt;7% SSC</a:t>
            </a:r>
          </a:p>
          <a:p>
            <a:endParaRPr lang="en-AU" dirty="0"/>
          </a:p>
          <a:p>
            <a:r>
              <a:rPr lang="en-AU" dirty="0" smtClean="0"/>
              <a:t>Low crop load increased quality at all heights except top (high leaf-to-fruit ratio at top of all trees)</a:t>
            </a:r>
          </a:p>
          <a:p>
            <a:endParaRPr lang="en-AU" dirty="0"/>
          </a:p>
          <a:p>
            <a:r>
              <a:rPr lang="en-AU" dirty="0" smtClean="0"/>
              <a:t>Less than half of fruit met quality specs at bottom of tree in Low crop load</a:t>
            </a:r>
          </a:p>
          <a:p>
            <a:endParaRPr lang="en-AU" dirty="0"/>
          </a:p>
          <a:p>
            <a:r>
              <a:rPr lang="en-AU" dirty="0" smtClean="0"/>
              <a:t>Key message: Lower crop load improved quality but improvements were less further with decreasing tree height</a:t>
            </a:r>
          </a:p>
          <a:p>
            <a:endParaRPr lang="en-AU" dirty="0"/>
          </a:p>
          <a:p>
            <a:r>
              <a:rPr lang="en-AU" dirty="0" smtClean="0"/>
              <a:t>Emphasise difficulty in improving quality lower in the tree</a:t>
            </a:r>
            <a:endParaRPr lang="en-AU" dirty="0"/>
          </a:p>
        </p:txBody>
      </p:sp>
      <p:sp>
        <p:nvSpPr>
          <p:cNvPr id="4" name="Slide Number Placeholder 3"/>
          <p:cNvSpPr>
            <a:spLocks noGrp="1"/>
          </p:cNvSpPr>
          <p:nvPr>
            <p:ph type="sldNum" sz="quarter" idx="10"/>
          </p:nvPr>
        </p:nvSpPr>
        <p:spPr/>
        <p:txBody>
          <a:bodyPr/>
          <a:lstStyle/>
          <a:p>
            <a:pPr>
              <a:defRPr/>
            </a:pPr>
            <a:fld id="{6F04348D-0777-4FCC-9D29-BCD27FE4D7DC}" type="slidenum">
              <a:rPr lang="en-AU" smtClean="0"/>
              <a:pPr>
                <a:defRPr/>
              </a:pPr>
              <a:t>10</a:t>
            </a:fld>
            <a:endParaRPr lang="en-AU"/>
          </a:p>
        </p:txBody>
      </p:sp>
    </p:spTree>
    <p:extLst>
      <p:ext uri="{BB962C8B-B14F-4D97-AF65-F5344CB8AC3E}">
        <p14:creationId xmlns:p14="http://schemas.microsoft.com/office/powerpoint/2010/main" val="55601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Similar concept in crop load. It does have an effect on maturity. Growers need to know their</a:t>
            </a:r>
            <a:r>
              <a:rPr lang="en-AU" baseline="0" dirty="0" smtClean="0"/>
              <a:t> orchards and if they have patches or trees that for whatever reason have less fruit than others then they will be maturity at different stages. Again it helps in orchard management.</a:t>
            </a:r>
            <a:endParaRPr lang="en-AU" dirty="0"/>
          </a:p>
        </p:txBody>
      </p:sp>
      <p:sp>
        <p:nvSpPr>
          <p:cNvPr id="4" name="Slide Number Placeholder 3"/>
          <p:cNvSpPr>
            <a:spLocks noGrp="1"/>
          </p:cNvSpPr>
          <p:nvPr>
            <p:ph type="sldNum" sz="quarter" idx="10"/>
          </p:nvPr>
        </p:nvSpPr>
        <p:spPr/>
        <p:txBody>
          <a:bodyPr/>
          <a:lstStyle/>
          <a:p>
            <a:pPr>
              <a:defRPr/>
            </a:pPr>
            <a:fld id="{6F04348D-0777-4FCC-9D29-BCD27FE4D7DC}" type="slidenum">
              <a:rPr lang="en-AU" smtClean="0"/>
              <a:pPr>
                <a:defRPr/>
              </a:pPr>
              <a:t>23</a:t>
            </a:fld>
            <a:endParaRPr lang="en-AU"/>
          </a:p>
        </p:txBody>
      </p:sp>
    </p:spTree>
    <p:extLst>
      <p:ext uri="{BB962C8B-B14F-4D97-AF65-F5344CB8AC3E}">
        <p14:creationId xmlns:p14="http://schemas.microsoft.com/office/powerpoint/2010/main" val="1435567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just to say that it is possible to predict harvest date because after IAD 1.8 stone fruit ripens in a straight line, therefore it is possible to predict it. How early it can be predicted depends on the variety calendar of</a:t>
            </a:r>
            <a:r>
              <a:rPr lang="en-AU" baseline="0" dirty="0" smtClean="0"/>
              <a:t> maturity along the </a:t>
            </a:r>
            <a:r>
              <a:rPr lang="en-AU" dirty="0" smtClean="0"/>
              <a:t>season</a:t>
            </a:r>
            <a:endParaRPr lang="en-AU" dirty="0"/>
          </a:p>
        </p:txBody>
      </p:sp>
      <p:sp>
        <p:nvSpPr>
          <p:cNvPr id="4" name="Slide Number Placeholder 3"/>
          <p:cNvSpPr>
            <a:spLocks noGrp="1"/>
          </p:cNvSpPr>
          <p:nvPr>
            <p:ph type="sldNum" sz="quarter" idx="10"/>
          </p:nvPr>
        </p:nvSpPr>
        <p:spPr/>
        <p:txBody>
          <a:bodyPr/>
          <a:lstStyle/>
          <a:p>
            <a:pPr>
              <a:defRPr/>
            </a:pPr>
            <a:fld id="{6F04348D-0777-4FCC-9D29-BCD27FE4D7DC}" type="slidenum">
              <a:rPr lang="en-AU" smtClean="0"/>
              <a:pPr>
                <a:defRPr/>
              </a:pPr>
              <a:t>24</a:t>
            </a:fld>
            <a:endParaRPr lang="en-AU"/>
          </a:p>
        </p:txBody>
      </p:sp>
    </p:spTree>
    <p:extLst>
      <p:ext uri="{BB962C8B-B14F-4D97-AF65-F5344CB8AC3E}">
        <p14:creationId xmlns:p14="http://schemas.microsoft.com/office/powerpoint/2010/main" val="4000201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to show that it is possible with other fruit as well. This case on Gala. The different lines are irrigation volumes. Not so important aside to say that if trees or patches in the orchard are drier</a:t>
            </a:r>
            <a:r>
              <a:rPr lang="en-AU" baseline="0" dirty="0" smtClean="0"/>
              <a:t> or wetter than others, then the ripening will be affected. Also the horizontal lines tell the separation between maturity classes and the supposed length of storage that would be affected by the time of harvest. Up to you if you want tot eliminate one of the two on ripening prediction.</a:t>
            </a:r>
            <a:endParaRPr lang="en-AU" dirty="0"/>
          </a:p>
        </p:txBody>
      </p:sp>
      <p:sp>
        <p:nvSpPr>
          <p:cNvPr id="4" name="Slide Number Placeholder 3"/>
          <p:cNvSpPr>
            <a:spLocks noGrp="1"/>
          </p:cNvSpPr>
          <p:nvPr>
            <p:ph type="sldNum" sz="quarter" idx="10"/>
          </p:nvPr>
        </p:nvSpPr>
        <p:spPr/>
        <p:txBody>
          <a:bodyPr/>
          <a:lstStyle/>
          <a:p>
            <a:pPr>
              <a:defRPr/>
            </a:pPr>
            <a:fld id="{6F04348D-0777-4FCC-9D29-BCD27FE4D7DC}" type="slidenum">
              <a:rPr lang="en-AU" smtClean="0"/>
              <a:pPr>
                <a:defRPr/>
              </a:pPr>
              <a:t>26</a:t>
            </a:fld>
            <a:endParaRPr lang="en-AU"/>
          </a:p>
        </p:txBody>
      </p:sp>
    </p:spTree>
    <p:extLst>
      <p:ext uri="{BB962C8B-B14F-4D97-AF65-F5344CB8AC3E}">
        <p14:creationId xmlns:p14="http://schemas.microsoft.com/office/powerpoint/2010/main" val="3197584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Test is be made</a:t>
            </a:r>
            <a:r>
              <a:rPr lang="en-AU" baseline="0" dirty="0" smtClean="0"/>
              <a:t> for stone fruits by Carlos </a:t>
            </a:r>
            <a:r>
              <a:rPr lang="en-AU" baseline="0" dirty="0" err="1" smtClean="0"/>
              <a:t>Crisostio</a:t>
            </a:r>
            <a:r>
              <a:rPr lang="en-AU" baseline="0" dirty="0" smtClean="0"/>
              <a:t>, we try to transfer it to pears.</a:t>
            </a:r>
            <a:endParaRPr lang="en-AU" dirty="0"/>
          </a:p>
        </p:txBody>
      </p:sp>
      <p:sp>
        <p:nvSpPr>
          <p:cNvPr id="4" name="Slide Number Placeholder 3"/>
          <p:cNvSpPr>
            <a:spLocks noGrp="1"/>
          </p:cNvSpPr>
          <p:nvPr>
            <p:ph type="sldNum" sz="quarter" idx="10"/>
          </p:nvPr>
        </p:nvSpPr>
        <p:spPr/>
        <p:txBody>
          <a:bodyPr/>
          <a:lstStyle/>
          <a:p>
            <a:fld id="{76BC1831-9ED7-4AA8-9BC0-FA00BF73CD23}" type="slidenum">
              <a:rPr lang="en-AU" smtClean="0"/>
              <a:t>37</a:t>
            </a:fld>
            <a:endParaRPr lang="en-AU"/>
          </a:p>
        </p:txBody>
      </p:sp>
    </p:spTree>
    <p:extLst>
      <p:ext uri="{BB962C8B-B14F-4D97-AF65-F5344CB8AC3E}">
        <p14:creationId xmlns:p14="http://schemas.microsoft.com/office/powerpoint/2010/main" val="352695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Summary</a:t>
            </a:r>
            <a:endParaRPr lang="en-AU" dirty="0"/>
          </a:p>
        </p:txBody>
      </p:sp>
      <p:sp>
        <p:nvSpPr>
          <p:cNvPr id="4" name="Slide Number Placeholder 3"/>
          <p:cNvSpPr>
            <a:spLocks noGrp="1"/>
          </p:cNvSpPr>
          <p:nvPr>
            <p:ph type="sldNum" sz="quarter" idx="10"/>
          </p:nvPr>
        </p:nvSpPr>
        <p:spPr/>
        <p:txBody>
          <a:bodyPr/>
          <a:lstStyle/>
          <a:p>
            <a:pPr>
              <a:defRPr/>
            </a:pPr>
            <a:fld id="{6F04348D-0777-4FCC-9D29-BCD27FE4D7DC}" type="slidenum">
              <a:rPr lang="en-AU" smtClean="0"/>
              <a:pPr>
                <a:defRPr/>
              </a:pPr>
              <a:t>40</a:t>
            </a:fld>
            <a:endParaRPr lang="en-AU"/>
          </a:p>
        </p:txBody>
      </p:sp>
    </p:spTree>
    <p:extLst>
      <p:ext uri="{BB962C8B-B14F-4D97-AF65-F5344CB8AC3E}">
        <p14:creationId xmlns:p14="http://schemas.microsoft.com/office/powerpoint/2010/main" val="257196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Summary</a:t>
            </a:r>
            <a:endParaRPr lang="en-AU" dirty="0"/>
          </a:p>
        </p:txBody>
      </p:sp>
      <p:sp>
        <p:nvSpPr>
          <p:cNvPr id="4" name="Slide Number Placeholder 3"/>
          <p:cNvSpPr>
            <a:spLocks noGrp="1"/>
          </p:cNvSpPr>
          <p:nvPr>
            <p:ph type="sldNum" sz="quarter" idx="10"/>
          </p:nvPr>
        </p:nvSpPr>
        <p:spPr/>
        <p:txBody>
          <a:bodyPr/>
          <a:lstStyle/>
          <a:p>
            <a:pPr>
              <a:defRPr/>
            </a:pPr>
            <a:fld id="{6F04348D-0777-4FCC-9D29-BCD27FE4D7DC}" type="slidenum">
              <a:rPr lang="en-AU" smtClean="0"/>
              <a:pPr>
                <a:defRPr/>
              </a:pPr>
              <a:t>41</a:t>
            </a:fld>
            <a:endParaRPr lang="en-AU"/>
          </a:p>
        </p:txBody>
      </p:sp>
    </p:spTree>
    <p:extLst>
      <p:ext uri="{BB962C8B-B14F-4D97-AF65-F5344CB8AC3E}">
        <p14:creationId xmlns:p14="http://schemas.microsoft.com/office/powerpoint/2010/main" val="204096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Similar trend to fruit size BUT:</a:t>
            </a:r>
          </a:p>
          <a:p>
            <a:endParaRPr lang="en-AU" dirty="0"/>
          </a:p>
          <a:p>
            <a:r>
              <a:rPr lang="en-AU" dirty="0" smtClean="0"/>
              <a:t>But Low crop load didn’t not significantly improve SSC in bottom fruit; no difference at top of tree</a:t>
            </a:r>
          </a:p>
          <a:p>
            <a:endParaRPr lang="en-AU" dirty="0"/>
          </a:p>
          <a:p>
            <a:r>
              <a:rPr lang="en-AU" dirty="0" smtClean="0"/>
              <a:t>Changes in crop load seem to have greater effect of fruit size than SSC in this early cultivar…</a:t>
            </a:r>
            <a:endParaRPr lang="en-AU" dirty="0"/>
          </a:p>
        </p:txBody>
      </p:sp>
      <p:sp>
        <p:nvSpPr>
          <p:cNvPr id="4" name="Slide Number Placeholder 3"/>
          <p:cNvSpPr>
            <a:spLocks noGrp="1"/>
          </p:cNvSpPr>
          <p:nvPr>
            <p:ph type="sldNum" sz="quarter" idx="10"/>
          </p:nvPr>
        </p:nvSpPr>
        <p:spPr/>
        <p:txBody>
          <a:bodyPr/>
          <a:lstStyle/>
          <a:p>
            <a:pPr>
              <a:defRPr/>
            </a:pPr>
            <a:fld id="{6F04348D-0777-4FCC-9D29-BCD27FE4D7DC}" type="slidenum">
              <a:rPr lang="en-AU" smtClean="0"/>
              <a:pPr>
                <a:defRPr/>
              </a:pPr>
              <a:t>11</a:t>
            </a:fld>
            <a:endParaRPr lang="en-AU"/>
          </a:p>
        </p:txBody>
      </p:sp>
    </p:spTree>
    <p:extLst>
      <p:ext uri="{BB962C8B-B14F-4D97-AF65-F5344CB8AC3E}">
        <p14:creationId xmlns:p14="http://schemas.microsoft.com/office/powerpoint/2010/main" val="334042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Brief introduction on the working of the DA technology. Importance</a:t>
            </a:r>
            <a:r>
              <a:rPr lang="en-AU" baseline="0" dirty="0" smtClean="0"/>
              <a:t> on the Physiological stage of the fruit</a:t>
            </a:r>
            <a:endParaRPr lang="en-AU" dirty="0"/>
          </a:p>
        </p:txBody>
      </p:sp>
      <p:sp>
        <p:nvSpPr>
          <p:cNvPr id="4" name="Slide Number Placeholder 3"/>
          <p:cNvSpPr>
            <a:spLocks noGrp="1"/>
          </p:cNvSpPr>
          <p:nvPr>
            <p:ph type="sldNum" sz="quarter" idx="10"/>
          </p:nvPr>
        </p:nvSpPr>
        <p:spPr/>
        <p:txBody>
          <a:bodyPr/>
          <a:lstStyle/>
          <a:p>
            <a:pPr>
              <a:defRPr/>
            </a:pPr>
            <a:fld id="{6F04348D-0777-4FCC-9D29-BCD27FE4D7DC}" type="slidenum">
              <a:rPr lang="en-AU" smtClean="0"/>
              <a:pPr>
                <a:defRPr/>
              </a:pPr>
              <a:t>14</a:t>
            </a:fld>
            <a:endParaRPr lang="en-AU"/>
          </a:p>
        </p:txBody>
      </p:sp>
    </p:spTree>
    <p:extLst>
      <p:ext uri="{BB962C8B-B14F-4D97-AF65-F5344CB8AC3E}">
        <p14:creationId xmlns:p14="http://schemas.microsoft.com/office/powerpoint/2010/main" val="18480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Correlation with Chlorophyll a and to show that lower number higher maturity. Could remove if you need to.</a:t>
            </a:r>
            <a:endParaRPr lang="en-AU" dirty="0"/>
          </a:p>
        </p:txBody>
      </p:sp>
      <p:sp>
        <p:nvSpPr>
          <p:cNvPr id="4" name="Slide Number Placeholder 3"/>
          <p:cNvSpPr>
            <a:spLocks noGrp="1"/>
          </p:cNvSpPr>
          <p:nvPr>
            <p:ph type="sldNum" sz="quarter" idx="10"/>
          </p:nvPr>
        </p:nvSpPr>
        <p:spPr/>
        <p:txBody>
          <a:bodyPr/>
          <a:lstStyle/>
          <a:p>
            <a:pPr>
              <a:defRPr/>
            </a:pPr>
            <a:fld id="{6F04348D-0777-4FCC-9D29-BCD27FE4D7DC}" type="slidenum">
              <a:rPr lang="en-AU" smtClean="0"/>
              <a:pPr>
                <a:defRPr/>
              </a:pPr>
              <a:t>15</a:t>
            </a:fld>
            <a:endParaRPr lang="en-AU"/>
          </a:p>
        </p:txBody>
      </p:sp>
    </p:spTree>
    <p:extLst>
      <p:ext uri="{BB962C8B-B14F-4D97-AF65-F5344CB8AC3E}">
        <p14:creationId xmlns:p14="http://schemas.microsoft.com/office/powerpoint/2010/main" val="855058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Correlation with ethylene. Show work with GC and results to decide classes. Emphasis on the similar behaviour of fruit in each class and why we segregate</a:t>
            </a:r>
            <a:r>
              <a:rPr lang="en-AU" baseline="0" dirty="0" smtClean="0"/>
              <a:t> fruit by class and not by single DA </a:t>
            </a:r>
            <a:r>
              <a:rPr lang="en-AU" baseline="0" dirty="0" err="1" smtClean="0"/>
              <a:t>vlaue</a:t>
            </a:r>
            <a:r>
              <a:rPr lang="en-AU" baseline="0" dirty="0" smtClean="0"/>
              <a:t>.</a:t>
            </a:r>
            <a:endParaRPr lang="en-AU" dirty="0"/>
          </a:p>
        </p:txBody>
      </p:sp>
      <p:sp>
        <p:nvSpPr>
          <p:cNvPr id="4" name="Slide Number Placeholder 3"/>
          <p:cNvSpPr>
            <a:spLocks noGrp="1"/>
          </p:cNvSpPr>
          <p:nvPr>
            <p:ph type="sldNum" sz="quarter" idx="10"/>
          </p:nvPr>
        </p:nvSpPr>
        <p:spPr/>
        <p:txBody>
          <a:bodyPr/>
          <a:lstStyle/>
          <a:p>
            <a:pPr>
              <a:defRPr/>
            </a:pPr>
            <a:fld id="{6F04348D-0777-4FCC-9D29-BCD27FE4D7DC}" type="slidenum">
              <a:rPr lang="en-AU" smtClean="0"/>
              <a:pPr>
                <a:defRPr/>
              </a:pPr>
              <a:t>16</a:t>
            </a:fld>
            <a:endParaRPr lang="en-AU"/>
          </a:p>
        </p:txBody>
      </p:sp>
    </p:spTree>
    <p:extLst>
      <p:ext uri="{BB962C8B-B14F-4D97-AF65-F5344CB8AC3E}">
        <p14:creationId xmlns:p14="http://schemas.microsoft.com/office/powerpoint/2010/main" val="305441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BC1831-9ED7-4AA8-9BC0-FA00BF73CD23}" type="slidenum">
              <a:rPr lang="en-AU" smtClean="0"/>
              <a:t>17</a:t>
            </a:fld>
            <a:endParaRPr lang="en-AU"/>
          </a:p>
        </p:txBody>
      </p:sp>
    </p:spTree>
    <p:extLst>
      <p:ext uri="{BB962C8B-B14F-4D97-AF65-F5344CB8AC3E}">
        <p14:creationId xmlns:p14="http://schemas.microsoft.com/office/powerpoint/2010/main" val="304727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BC1831-9ED7-4AA8-9BC0-FA00BF73CD23}"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239725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show that in the field it is possible to understand and adapt agronomical inputs, such as labour depending</a:t>
            </a:r>
            <a:r>
              <a:rPr lang="en-AU" baseline="0" dirty="0" smtClean="0"/>
              <a:t> on the tree variability. DA can measure the variability.</a:t>
            </a:r>
          </a:p>
          <a:p>
            <a:r>
              <a:rPr lang="en-AU" baseline="0" dirty="0" smtClean="0"/>
              <a:t>This shows that Tatura trellis did not have any variability in maturity along the canopy.</a:t>
            </a:r>
            <a:endParaRPr lang="en-AU" dirty="0"/>
          </a:p>
        </p:txBody>
      </p:sp>
      <p:sp>
        <p:nvSpPr>
          <p:cNvPr id="4" name="Slide Number Placeholder 3"/>
          <p:cNvSpPr>
            <a:spLocks noGrp="1"/>
          </p:cNvSpPr>
          <p:nvPr>
            <p:ph type="sldNum" sz="quarter" idx="10"/>
          </p:nvPr>
        </p:nvSpPr>
        <p:spPr/>
        <p:txBody>
          <a:bodyPr/>
          <a:lstStyle/>
          <a:p>
            <a:pPr>
              <a:defRPr/>
            </a:pPr>
            <a:fld id="{6F04348D-0777-4FCC-9D29-BCD27FE4D7DC}" type="slidenum">
              <a:rPr lang="en-AU" smtClean="0"/>
              <a:pPr>
                <a:defRPr/>
              </a:pPr>
              <a:t>21</a:t>
            </a:fld>
            <a:endParaRPr lang="en-AU"/>
          </a:p>
        </p:txBody>
      </p:sp>
    </p:spTree>
    <p:extLst>
      <p:ext uri="{BB962C8B-B14F-4D97-AF65-F5344CB8AC3E}">
        <p14:creationId xmlns:p14="http://schemas.microsoft.com/office/powerpoint/2010/main" val="17402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 continuation of the </a:t>
            </a:r>
            <a:r>
              <a:rPr lang="en-AU" dirty="0" err="1" smtClean="0"/>
              <a:t>preious</a:t>
            </a:r>
            <a:r>
              <a:rPr lang="en-AU" dirty="0" smtClean="0"/>
              <a:t> slide but on a vase there is variability and needs to be accounted in the orchard management</a:t>
            </a:r>
            <a:endParaRPr lang="en-AU" dirty="0"/>
          </a:p>
        </p:txBody>
      </p:sp>
      <p:sp>
        <p:nvSpPr>
          <p:cNvPr id="4" name="Slide Number Placeholder 3"/>
          <p:cNvSpPr>
            <a:spLocks noGrp="1"/>
          </p:cNvSpPr>
          <p:nvPr>
            <p:ph type="sldNum" sz="quarter" idx="10"/>
          </p:nvPr>
        </p:nvSpPr>
        <p:spPr/>
        <p:txBody>
          <a:bodyPr/>
          <a:lstStyle/>
          <a:p>
            <a:pPr>
              <a:defRPr/>
            </a:pPr>
            <a:fld id="{6F04348D-0777-4FCC-9D29-BCD27FE4D7DC}" type="slidenum">
              <a:rPr lang="en-AU" smtClean="0"/>
              <a:pPr>
                <a:defRPr/>
              </a:pPr>
              <a:t>22</a:t>
            </a:fld>
            <a:endParaRPr lang="en-AU"/>
          </a:p>
        </p:txBody>
      </p:sp>
    </p:spTree>
    <p:extLst>
      <p:ext uri="{BB962C8B-B14F-4D97-AF65-F5344CB8AC3E}">
        <p14:creationId xmlns:p14="http://schemas.microsoft.com/office/powerpoint/2010/main" val="1474666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6088" y="260648"/>
            <a:ext cx="854110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Rectangle 4"/>
          <p:cNvSpPr>
            <a:spLocks noGrp="1" noChangeArrowheads="1"/>
          </p:cNvSpPr>
          <p:nvPr>
            <p:ph type="dt" sz="half" idx="2"/>
          </p:nvPr>
        </p:nvSpPr>
        <p:spPr/>
        <p:txBody>
          <a:bodyPr/>
          <a:lstStyle>
            <a:lvl1pPr>
              <a:defRPr/>
            </a:lvl1pPr>
          </a:lstStyle>
          <a:p>
            <a:endParaRPr lang="en-AU" dirty="0"/>
          </a:p>
        </p:txBody>
      </p:sp>
      <p:sp>
        <p:nvSpPr>
          <p:cNvPr id="5125" name="Rectangle 5"/>
          <p:cNvSpPr>
            <a:spLocks noGrp="1" noChangeArrowheads="1"/>
          </p:cNvSpPr>
          <p:nvPr>
            <p:ph type="ftr" sz="quarter" idx="3"/>
          </p:nvPr>
        </p:nvSpPr>
        <p:spPr/>
        <p:txBody>
          <a:bodyPr/>
          <a:lstStyle>
            <a:lvl1pPr>
              <a:defRPr/>
            </a:lvl1pPr>
          </a:lstStyle>
          <a:p>
            <a:endParaRPr lang="en-AU"/>
          </a:p>
        </p:txBody>
      </p:sp>
      <p:sp>
        <p:nvSpPr>
          <p:cNvPr id="5126" name="Rectangle 6"/>
          <p:cNvSpPr>
            <a:spLocks noGrp="1" noChangeArrowheads="1"/>
          </p:cNvSpPr>
          <p:nvPr>
            <p:ph type="sldNum" sz="quarter" idx="4"/>
          </p:nvPr>
        </p:nvSpPr>
        <p:spPr/>
        <p:txBody>
          <a:bodyPr/>
          <a:lstStyle>
            <a:lvl1pPr>
              <a:defRPr/>
            </a:lvl1pPr>
          </a:lstStyle>
          <a:p>
            <a:fld id="{9E112BB2-FEE5-42F6-9D13-F9FFE8C088CC}" type="slidenum">
              <a:rPr lang="en-AU"/>
              <a:pPr/>
              <a:t>‹#›</a:t>
            </a:fld>
            <a:endParaRPr lang="en-AU"/>
          </a:p>
        </p:txBody>
      </p:sp>
      <p:sp>
        <p:nvSpPr>
          <p:cNvPr id="5122" name="Rectangle 2"/>
          <p:cNvSpPr>
            <a:spLocks noGrp="1" noChangeArrowheads="1"/>
          </p:cNvSpPr>
          <p:nvPr>
            <p:ph type="ctrTitle"/>
          </p:nvPr>
        </p:nvSpPr>
        <p:spPr>
          <a:xfrm>
            <a:off x="831850" y="765175"/>
            <a:ext cx="7340600" cy="900113"/>
          </a:xfrm>
        </p:spPr>
        <p:txBody>
          <a:bodyPr/>
          <a:lstStyle>
            <a:lvl1pPr>
              <a:defRPr>
                <a:solidFill>
                  <a:schemeClr val="bg1"/>
                </a:solidFill>
              </a:defRPr>
            </a:lvl1pPr>
          </a:lstStyle>
          <a:p>
            <a:pPr lvl="0"/>
            <a:r>
              <a:rPr lang="en-AU" noProof="0" smtClean="0"/>
              <a:t>Click to edit Master title style</a:t>
            </a:r>
          </a:p>
        </p:txBody>
      </p:sp>
      <p:sp>
        <p:nvSpPr>
          <p:cNvPr id="5123" name="Rectangle 3"/>
          <p:cNvSpPr>
            <a:spLocks noGrp="1" noChangeArrowheads="1"/>
          </p:cNvSpPr>
          <p:nvPr>
            <p:ph type="subTitle" idx="1"/>
          </p:nvPr>
        </p:nvSpPr>
        <p:spPr>
          <a:xfrm>
            <a:off x="831850" y="1676400"/>
            <a:ext cx="7340600" cy="744538"/>
          </a:xfrm>
        </p:spPr>
        <p:txBody>
          <a:bodyPr/>
          <a:lstStyle>
            <a:lvl1pPr marL="0" indent="0">
              <a:buFontTx/>
              <a:buNone/>
              <a:defRPr sz="2400">
                <a:solidFill>
                  <a:schemeClr val="bg1"/>
                </a:solidFill>
              </a:defRPr>
            </a:lvl1pPr>
          </a:lstStyle>
          <a:p>
            <a:pPr lvl="0"/>
            <a:r>
              <a:rPr lang="en-AU" noProof="0" smtClean="0"/>
              <a:t>Click to edit Master subtitle style</a:t>
            </a:r>
          </a:p>
        </p:txBody>
      </p:sp>
      <p:pic>
        <p:nvPicPr>
          <p:cNvPr id="2" name="Picture 1" descr="SGV Insignia PMS54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1993" y="6300552"/>
            <a:ext cx="649224" cy="3688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3568" y="549275"/>
            <a:ext cx="7704856" cy="1008063"/>
          </a:xfrm>
        </p:spPr>
        <p:txBody>
          <a:bodyPr/>
          <a:lstStyle>
            <a:lvl1pPr>
              <a:defRPr baseline="0">
                <a:solidFill>
                  <a:srgbClr val="404040"/>
                </a:solidFill>
              </a:defRPr>
            </a:lvl1pPr>
          </a:lstStyle>
          <a:p>
            <a:r>
              <a:rPr lang="en-US" dirty="0" smtClean="0"/>
              <a:t>Click to edit Master title style</a:t>
            </a:r>
            <a:endParaRPr lang="en-AU" dirty="0"/>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873260EB-7D57-4F64-8729-2C8E5B28725F}" type="slidenum">
              <a:rPr lang="en-AU"/>
              <a:pPr/>
              <a:t>‹#›</a:t>
            </a:fld>
            <a:endParaRPr lang="en-AU"/>
          </a:p>
        </p:txBody>
      </p:sp>
    </p:spTree>
    <p:extLst>
      <p:ext uri="{BB962C8B-B14F-4D97-AF65-F5344CB8AC3E}">
        <p14:creationId xmlns:p14="http://schemas.microsoft.com/office/powerpoint/2010/main" val="156672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778218FC-83E7-4FAB-B5FE-8673E9046C25}" type="slidenum">
              <a:rPr lang="en-AU"/>
              <a:pPr/>
              <a:t>‹#›</a:t>
            </a:fld>
            <a:endParaRPr lang="en-AU"/>
          </a:p>
        </p:txBody>
      </p:sp>
    </p:spTree>
    <p:extLst>
      <p:ext uri="{BB962C8B-B14F-4D97-AF65-F5344CB8AC3E}">
        <p14:creationId xmlns:p14="http://schemas.microsoft.com/office/powerpoint/2010/main" val="234818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2205038"/>
            <a:ext cx="4105275"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14875" y="2205038"/>
            <a:ext cx="4105275"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4537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E1A6097A-715C-4A56-B015-1592610351D8}" type="slidenum">
              <a:rPr lang="en-AU"/>
              <a:pPr/>
              <a:t>‹#›</a:t>
            </a:fld>
            <a:endParaRPr lang="en-AU"/>
          </a:p>
        </p:txBody>
      </p:sp>
    </p:spTree>
    <p:extLst>
      <p:ext uri="{BB962C8B-B14F-4D97-AF65-F5344CB8AC3E}">
        <p14:creationId xmlns:p14="http://schemas.microsoft.com/office/powerpoint/2010/main" val="303526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24806FE-9E23-4476-9210-A16376848738}" type="slidenum">
              <a:rPr lang="en-AU"/>
              <a:pPr/>
              <a:t>‹#›</a:t>
            </a:fld>
            <a:endParaRPr lang="en-AU"/>
          </a:p>
        </p:txBody>
      </p:sp>
    </p:spTree>
    <p:extLst>
      <p:ext uri="{BB962C8B-B14F-4D97-AF65-F5344CB8AC3E}">
        <p14:creationId xmlns:p14="http://schemas.microsoft.com/office/powerpoint/2010/main" val="211009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2D6FD7D6-C9F2-4A16-9F0A-D0F0546BC9AB}" type="slidenum">
              <a:rPr lang="en-AU"/>
              <a:pPr/>
              <a:t>‹#›</a:t>
            </a:fld>
            <a:endParaRPr lang="en-AU"/>
          </a:p>
        </p:txBody>
      </p:sp>
    </p:spTree>
    <p:extLst>
      <p:ext uri="{BB962C8B-B14F-4D97-AF65-F5344CB8AC3E}">
        <p14:creationId xmlns:p14="http://schemas.microsoft.com/office/powerpoint/2010/main" val="88055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DFEEA9D7-E5EB-4D0C-BEC4-1FF870BA851E}" type="slidenum">
              <a:rPr lang="en-AU"/>
              <a:pPr/>
              <a:t>‹#›</a:t>
            </a:fld>
            <a:endParaRPr lang="en-AU"/>
          </a:p>
        </p:txBody>
      </p:sp>
    </p:spTree>
    <p:extLst>
      <p:ext uri="{BB962C8B-B14F-4D97-AF65-F5344CB8AC3E}">
        <p14:creationId xmlns:p14="http://schemas.microsoft.com/office/powerpoint/2010/main" val="369751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667FF7EB-05D1-4B67-AAAC-3F8AABD8A4CD}" type="slidenum">
              <a:rPr lang="en-AU"/>
              <a:pPr/>
              <a:t>‹#›</a:t>
            </a:fld>
            <a:endParaRPr lang="en-AU"/>
          </a:p>
        </p:txBody>
      </p:sp>
    </p:spTree>
    <p:extLst>
      <p:ext uri="{BB962C8B-B14F-4D97-AF65-F5344CB8AC3E}">
        <p14:creationId xmlns:p14="http://schemas.microsoft.com/office/powerpoint/2010/main" val="17198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27088" y="765175"/>
            <a:ext cx="7345362" cy="900113"/>
          </a:xfrm>
        </p:spPr>
        <p:txBody>
          <a:bodyPr/>
          <a:lstStyle>
            <a:lvl1pPr>
              <a:defRPr baseline="0">
                <a:solidFill>
                  <a:schemeClr val="bg1"/>
                </a:solidFill>
              </a:defRPr>
            </a:lvl1pPr>
          </a:lstStyle>
          <a:p>
            <a:pPr lvl="0"/>
            <a:r>
              <a:rPr lang="en-AU" noProof="0" dirty="0" smtClean="0"/>
              <a:t>Click to edit Master title style</a:t>
            </a:r>
          </a:p>
        </p:txBody>
      </p:sp>
      <p:sp>
        <p:nvSpPr>
          <p:cNvPr id="18435" name="Rectangle 3"/>
          <p:cNvSpPr>
            <a:spLocks noGrp="1" noChangeArrowheads="1"/>
          </p:cNvSpPr>
          <p:nvPr>
            <p:ph type="subTitle" idx="1"/>
          </p:nvPr>
        </p:nvSpPr>
        <p:spPr>
          <a:xfrm>
            <a:off x="827088" y="1676400"/>
            <a:ext cx="7345362" cy="744538"/>
          </a:xfrm>
        </p:spPr>
        <p:txBody>
          <a:bodyPr/>
          <a:lstStyle>
            <a:lvl1pPr marL="0" indent="0">
              <a:buFontTx/>
              <a:buNone/>
              <a:defRPr sz="2400" baseline="0">
                <a:solidFill>
                  <a:schemeClr val="bg1"/>
                </a:solidFill>
              </a:defRPr>
            </a:lvl1pPr>
          </a:lstStyle>
          <a:p>
            <a:pPr lvl="0"/>
            <a:r>
              <a:rPr lang="en-AU" noProof="0" smtClean="0"/>
              <a:t>Click to edit Master subtitle style</a:t>
            </a:r>
          </a:p>
        </p:txBody>
      </p:sp>
      <p:sp>
        <p:nvSpPr>
          <p:cNvPr id="18436" name="Rectangle 4"/>
          <p:cNvSpPr>
            <a:spLocks noGrp="1" noChangeArrowheads="1"/>
          </p:cNvSpPr>
          <p:nvPr>
            <p:ph type="dt" sz="half" idx="2"/>
          </p:nvPr>
        </p:nvSpPr>
        <p:spPr/>
        <p:txBody>
          <a:bodyPr/>
          <a:lstStyle>
            <a:lvl1pPr>
              <a:defRPr/>
            </a:lvl1pPr>
          </a:lstStyle>
          <a:p>
            <a:endParaRPr lang="en-AU"/>
          </a:p>
        </p:txBody>
      </p:sp>
      <p:sp>
        <p:nvSpPr>
          <p:cNvPr id="18437" name="Rectangle 5"/>
          <p:cNvSpPr>
            <a:spLocks noGrp="1" noChangeArrowheads="1"/>
          </p:cNvSpPr>
          <p:nvPr>
            <p:ph type="ftr" sz="quarter" idx="3"/>
          </p:nvPr>
        </p:nvSpPr>
        <p:spPr/>
        <p:txBody>
          <a:bodyPr/>
          <a:lstStyle>
            <a:lvl1pPr>
              <a:defRPr/>
            </a:lvl1pPr>
          </a:lstStyle>
          <a:p>
            <a:endParaRPr lang="en-AU"/>
          </a:p>
        </p:txBody>
      </p:sp>
      <p:grpSp>
        <p:nvGrpSpPr>
          <p:cNvPr id="3" name="Group 2"/>
          <p:cNvGrpSpPr/>
          <p:nvPr userDrawn="1"/>
        </p:nvGrpSpPr>
        <p:grpSpPr>
          <a:xfrm>
            <a:off x="7020272" y="6237312"/>
            <a:ext cx="1800200" cy="576064"/>
            <a:chOff x="7020272" y="6237312"/>
            <a:chExt cx="1800200" cy="576064"/>
          </a:xfrm>
        </p:grpSpPr>
        <p:sp>
          <p:nvSpPr>
            <p:cNvPr id="2" name="Rectangle 1"/>
            <p:cNvSpPr/>
            <p:nvPr userDrawn="1"/>
          </p:nvSpPr>
          <p:spPr>
            <a:xfrm>
              <a:off x="7020272" y="6237312"/>
              <a:ext cx="1800200" cy="57606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descr="SGV Insignia PMS54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1673" y="6329640"/>
              <a:ext cx="649224" cy="368808"/>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549275"/>
            <a:ext cx="7776864" cy="1008063"/>
          </a:xfrm>
        </p:spPr>
        <p:txBody>
          <a:bodyPr/>
          <a:lstStyle>
            <a:lvl1pPr>
              <a:defRPr baseline="0">
                <a:solidFill>
                  <a:srgbClr val="404040"/>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683568" y="2135188"/>
            <a:ext cx="7776864" cy="39909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8C1A973-006E-4A27-8B70-AA9BFE7561EB}" type="slidenum">
              <a:rPr lang="en-AU"/>
              <a:pPr/>
              <a:t>‹#›</a:t>
            </a:fld>
            <a:endParaRPr lang="en-AU"/>
          </a:p>
        </p:txBody>
      </p:sp>
    </p:spTree>
    <p:extLst>
      <p:ext uri="{BB962C8B-B14F-4D97-AF65-F5344CB8AC3E}">
        <p14:creationId xmlns:p14="http://schemas.microsoft.com/office/powerpoint/2010/main" val="143282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rgbClr val="404040"/>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E141D2F1-8E18-4914-9B08-B36E3816C796}" type="slidenum">
              <a:rPr lang="en-AU"/>
              <a:pPr/>
              <a:t>‹#›</a:t>
            </a:fld>
            <a:endParaRPr lang="en-AU"/>
          </a:p>
        </p:txBody>
      </p:sp>
    </p:spTree>
    <p:extLst>
      <p:ext uri="{BB962C8B-B14F-4D97-AF65-F5344CB8AC3E}">
        <p14:creationId xmlns:p14="http://schemas.microsoft.com/office/powerpoint/2010/main" val="82561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49275"/>
            <a:ext cx="82296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AU" dirty="0" smtClean="0"/>
          </a:p>
        </p:txBody>
      </p:sp>
      <p:sp>
        <p:nvSpPr>
          <p:cNvPr id="1027" name="Rectangle 3"/>
          <p:cNvSpPr>
            <a:spLocks noGrp="1" noChangeArrowheads="1"/>
          </p:cNvSpPr>
          <p:nvPr>
            <p:ph type="body" idx="1"/>
          </p:nvPr>
        </p:nvSpPr>
        <p:spPr bwMode="auto">
          <a:xfrm>
            <a:off x="457200" y="2133600"/>
            <a:ext cx="82296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2EC5050-C204-4629-84C5-77C065B95A5F}"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6" r:id="rId4"/>
    <p:sldLayoutId id="2147483672" r:id="rId5"/>
    <p:sldLayoutId id="2147483659" r:id="rId6"/>
  </p:sldLayoutIdLst>
  <p:txStyles>
    <p:titleStyle>
      <a:lvl1pPr algn="l" rtl="0" eaLnBrk="1" fontAlgn="base" hangingPunct="1">
        <a:spcBef>
          <a:spcPct val="0"/>
        </a:spcBef>
        <a:spcAft>
          <a:spcPct val="0"/>
        </a:spcAft>
        <a:defRPr sz="3600" baseline="0">
          <a:solidFill>
            <a:schemeClr val="tx1"/>
          </a:solidFill>
          <a:latin typeface="+mj-lt"/>
          <a:ea typeface="+mj-ea"/>
          <a:cs typeface="+mj-cs"/>
        </a:defRPr>
      </a:lvl1pPr>
      <a:lvl2pPr algn="l" rtl="0" eaLnBrk="1" fontAlgn="base" hangingPunct="1">
        <a:spcBef>
          <a:spcPct val="0"/>
        </a:spcBef>
        <a:spcAft>
          <a:spcPct val="0"/>
        </a:spcAft>
        <a:defRPr sz="3600">
          <a:solidFill>
            <a:srgbClr val="00AAA1"/>
          </a:solidFill>
          <a:latin typeface="Arial" charset="0"/>
        </a:defRPr>
      </a:lvl2pPr>
      <a:lvl3pPr algn="l" rtl="0" eaLnBrk="1" fontAlgn="base" hangingPunct="1">
        <a:spcBef>
          <a:spcPct val="0"/>
        </a:spcBef>
        <a:spcAft>
          <a:spcPct val="0"/>
        </a:spcAft>
        <a:defRPr sz="3600">
          <a:solidFill>
            <a:srgbClr val="00AAA1"/>
          </a:solidFill>
          <a:latin typeface="Arial" charset="0"/>
        </a:defRPr>
      </a:lvl3pPr>
      <a:lvl4pPr algn="l" rtl="0" eaLnBrk="1" fontAlgn="base" hangingPunct="1">
        <a:spcBef>
          <a:spcPct val="0"/>
        </a:spcBef>
        <a:spcAft>
          <a:spcPct val="0"/>
        </a:spcAft>
        <a:defRPr sz="3600">
          <a:solidFill>
            <a:srgbClr val="00AAA1"/>
          </a:solidFill>
          <a:latin typeface="Arial" charset="0"/>
        </a:defRPr>
      </a:lvl4pPr>
      <a:lvl5pPr algn="l" rtl="0" eaLnBrk="1" fontAlgn="base" hangingPunct="1">
        <a:spcBef>
          <a:spcPct val="0"/>
        </a:spcBef>
        <a:spcAft>
          <a:spcPct val="0"/>
        </a:spcAft>
        <a:defRPr sz="3600">
          <a:solidFill>
            <a:srgbClr val="00AAA1"/>
          </a:solidFill>
          <a:latin typeface="Arial" charset="0"/>
        </a:defRPr>
      </a:lvl5pPr>
      <a:lvl6pPr marL="457200" algn="l" rtl="0" eaLnBrk="1" fontAlgn="base" hangingPunct="1">
        <a:spcBef>
          <a:spcPct val="0"/>
        </a:spcBef>
        <a:spcAft>
          <a:spcPct val="0"/>
        </a:spcAft>
        <a:defRPr sz="3600">
          <a:solidFill>
            <a:srgbClr val="00AAA1"/>
          </a:solidFill>
          <a:latin typeface="Arial" charset="0"/>
        </a:defRPr>
      </a:lvl6pPr>
      <a:lvl7pPr marL="914400" algn="l" rtl="0" eaLnBrk="1" fontAlgn="base" hangingPunct="1">
        <a:spcBef>
          <a:spcPct val="0"/>
        </a:spcBef>
        <a:spcAft>
          <a:spcPct val="0"/>
        </a:spcAft>
        <a:defRPr sz="3600">
          <a:solidFill>
            <a:srgbClr val="00AAA1"/>
          </a:solidFill>
          <a:latin typeface="Arial" charset="0"/>
        </a:defRPr>
      </a:lvl7pPr>
      <a:lvl8pPr marL="1371600" algn="l" rtl="0" eaLnBrk="1" fontAlgn="base" hangingPunct="1">
        <a:spcBef>
          <a:spcPct val="0"/>
        </a:spcBef>
        <a:spcAft>
          <a:spcPct val="0"/>
        </a:spcAft>
        <a:defRPr sz="3600">
          <a:solidFill>
            <a:srgbClr val="00AAA1"/>
          </a:solidFill>
          <a:latin typeface="Arial" charset="0"/>
        </a:defRPr>
      </a:lvl8pPr>
      <a:lvl9pPr marL="1828800" algn="l" rtl="0" eaLnBrk="1" fontAlgn="base" hangingPunct="1">
        <a:spcBef>
          <a:spcPct val="0"/>
        </a:spcBef>
        <a:spcAft>
          <a:spcPct val="0"/>
        </a:spcAft>
        <a:defRPr sz="3600">
          <a:solidFill>
            <a:srgbClr val="00AAA1"/>
          </a:solidFill>
          <a:latin typeface="Arial" charset="0"/>
        </a:defRPr>
      </a:lvl9pPr>
    </p:titleStyle>
    <p:bodyStyle>
      <a:lvl1pPr marL="342900" indent="-342900" algn="l" rtl="0" eaLnBrk="1" fontAlgn="base" hangingPunct="1">
        <a:spcBef>
          <a:spcPct val="20000"/>
        </a:spcBef>
        <a:spcAft>
          <a:spcPct val="0"/>
        </a:spcAft>
        <a:buChar char="•"/>
        <a:defRPr sz="2800">
          <a:solidFill>
            <a:srgbClr val="404040"/>
          </a:solidFill>
          <a:latin typeface="+mn-lt"/>
          <a:ea typeface="+mn-ea"/>
          <a:cs typeface="+mn-cs"/>
        </a:defRPr>
      </a:lvl1pPr>
      <a:lvl2pPr marL="742950" indent="-285750" algn="l" rtl="0" eaLnBrk="1" fontAlgn="base" hangingPunct="1">
        <a:spcBef>
          <a:spcPct val="20000"/>
        </a:spcBef>
        <a:spcAft>
          <a:spcPct val="0"/>
        </a:spcAft>
        <a:buChar char="–"/>
        <a:defRPr sz="2000">
          <a:solidFill>
            <a:srgbClr val="404040"/>
          </a:solidFill>
          <a:latin typeface="+mn-lt"/>
        </a:defRPr>
      </a:lvl2pPr>
      <a:lvl3pPr marL="1143000" indent="-228600" algn="l" rtl="0" eaLnBrk="1" fontAlgn="base" hangingPunct="1">
        <a:spcBef>
          <a:spcPct val="20000"/>
        </a:spcBef>
        <a:spcAft>
          <a:spcPct val="0"/>
        </a:spcAft>
        <a:buChar char="•"/>
        <a:defRPr sz="2000">
          <a:solidFill>
            <a:srgbClr val="404040"/>
          </a:solidFill>
          <a:latin typeface="+mn-lt"/>
        </a:defRPr>
      </a:lvl3pPr>
      <a:lvl4pPr marL="1600200" indent="-228600" algn="l" rtl="0" eaLnBrk="1" fontAlgn="base" hangingPunct="1">
        <a:spcBef>
          <a:spcPct val="20000"/>
        </a:spcBef>
        <a:spcAft>
          <a:spcPct val="0"/>
        </a:spcAft>
        <a:buChar char="–"/>
        <a:defRPr sz="2000">
          <a:solidFill>
            <a:srgbClr val="404040"/>
          </a:solidFill>
          <a:latin typeface="+mn-lt"/>
        </a:defRPr>
      </a:lvl4pPr>
      <a:lvl5pPr marL="2057400" indent="-228600" algn="l" rtl="0" eaLnBrk="1" fontAlgn="base" hangingPunct="1">
        <a:spcBef>
          <a:spcPct val="20000"/>
        </a:spcBef>
        <a:spcAft>
          <a:spcPct val="0"/>
        </a:spcAft>
        <a:buChar char="»"/>
        <a:defRPr sz="2000">
          <a:solidFill>
            <a:srgbClr val="404040"/>
          </a:solidFill>
          <a:latin typeface="+mn-lt"/>
        </a:defRPr>
      </a:lvl5pPr>
      <a:lvl6pPr marL="2514600" indent="-228600" algn="l" rtl="0" eaLnBrk="1" fontAlgn="base" hangingPunct="1">
        <a:spcBef>
          <a:spcPct val="20000"/>
        </a:spcBef>
        <a:spcAft>
          <a:spcPct val="0"/>
        </a:spcAft>
        <a:buChar char="»"/>
        <a:defRPr sz="2000">
          <a:solidFill>
            <a:srgbClr val="404040"/>
          </a:solidFill>
          <a:latin typeface="+mn-lt"/>
        </a:defRPr>
      </a:lvl6pPr>
      <a:lvl7pPr marL="2971800" indent="-228600" algn="l" rtl="0" eaLnBrk="1" fontAlgn="base" hangingPunct="1">
        <a:spcBef>
          <a:spcPct val="20000"/>
        </a:spcBef>
        <a:spcAft>
          <a:spcPct val="0"/>
        </a:spcAft>
        <a:buChar char="»"/>
        <a:defRPr sz="2000">
          <a:solidFill>
            <a:srgbClr val="404040"/>
          </a:solidFill>
          <a:latin typeface="+mn-lt"/>
        </a:defRPr>
      </a:lvl7pPr>
      <a:lvl8pPr marL="3429000" indent="-228600" algn="l" rtl="0" eaLnBrk="1" fontAlgn="base" hangingPunct="1">
        <a:spcBef>
          <a:spcPct val="20000"/>
        </a:spcBef>
        <a:spcAft>
          <a:spcPct val="0"/>
        </a:spcAft>
        <a:buChar char="»"/>
        <a:defRPr sz="2000">
          <a:solidFill>
            <a:srgbClr val="404040"/>
          </a:solidFill>
          <a:latin typeface="+mn-lt"/>
        </a:defRPr>
      </a:lvl8pPr>
      <a:lvl9pPr marL="3886200" indent="-228600" algn="l" rtl="0" eaLnBrk="1" fontAlgn="base" hangingPunct="1">
        <a:spcBef>
          <a:spcPct val="20000"/>
        </a:spcBef>
        <a:spcAft>
          <a:spcPct val="0"/>
        </a:spcAft>
        <a:buChar char="»"/>
        <a:defRPr sz="2000">
          <a:solidFill>
            <a:srgbClr val="40404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3568" y="549275"/>
            <a:ext cx="8003232"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dirty="0" smtClean="0"/>
              <a:t>Click to edit Master title style</a:t>
            </a:r>
          </a:p>
        </p:txBody>
      </p:sp>
      <p:sp>
        <p:nvSpPr>
          <p:cNvPr id="17411" name="Rectangle 3"/>
          <p:cNvSpPr>
            <a:spLocks noGrp="1" noChangeArrowheads="1"/>
          </p:cNvSpPr>
          <p:nvPr>
            <p:ph type="body" idx="1"/>
          </p:nvPr>
        </p:nvSpPr>
        <p:spPr bwMode="auto">
          <a:xfrm>
            <a:off x="683568" y="2135188"/>
            <a:ext cx="8003232"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4D1FA1D-761B-4DE0-9C80-3210C5757DBF}"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6" r:id="rId4"/>
    <p:sldLayoutId id="2147483669" r:id="rId5"/>
    <p:sldLayoutId id="2147483673" r:id="rId6"/>
  </p:sldLayoutIdLst>
  <p:txStyles>
    <p:titleStyle>
      <a:lvl1pPr algn="l" rtl="0" fontAlgn="base">
        <a:spcBef>
          <a:spcPct val="0"/>
        </a:spcBef>
        <a:spcAft>
          <a:spcPct val="0"/>
        </a:spcAft>
        <a:defRPr sz="3600" baseline="0">
          <a:solidFill>
            <a:srgbClr val="404040"/>
          </a:solidFill>
          <a:latin typeface="+mj-lt"/>
          <a:ea typeface="+mj-ea"/>
          <a:cs typeface="+mj-cs"/>
        </a:defRPr>
      </a:lvl1pPr>
      <a:lvl2pPr algn="l" rtl="0" fontAlgn="base">
        <a:spcBef>
          <a:spcPct val="0"/>
        </a:spcBef>
        <a:spcAft>
          <a:spcPct val="0"/>
        </a:spcAft>
        <a:defRPr sz="3600">
          <a:solidFill>
            <a:srgbClr val="00AAA1"/>
          </a:solidFill>
          <a:latin typeface="Arial" charset="0"/>
        </a:defRPr>
      </a:lvl2pPr>
      <a:lvl3pPr algn="l" rtl="0" fontAlgn="base">
        <a:spcBef>
          <a:spcPct val="0"/>
        </a:spcBef>
        <a:spcAft>
          <a:spcPct val="0"/>
        </a:spcAft>
        <a:defRPr sz="3600">
          <a:solidFill>
            <a:srgbClr val="00AAA1"/>
          </a:solidFill>
          <a:latin typeface="Arial" charset="0"/>
        </a:defRPr>
      </a:lvl3pPr>
      <a:lvl4pPr algn="l" rtl="0" fontAlgn="base">
        <a:spcBef>
          <a:spcPct val="0"/>
        </a:spcBef>
        <a:spcAft>
          <a:spcPct val="0"/>
        </a:spcAft>
        <a:defRPr sz="3600">
          <a:solidFill>
            <a:srgbClr val="00AAA1"/>
          </a:solidFill>
          <a:latin typeface="Arial" charset="0"/>
        </a:defRPr>
      </a:lvl4pPr>
      <a:lvl5pPr algn="l" rtl="0" fontAlgn="base">
        <a:spcBef>
          <a:spcPct val="0"/>
        </a:spcBef>
        <a:spcAft>
          <a:spcPct val="0"/>
        </a:spcAft>
        <a:defRPr sz="3600">
          <a:solidFill>
            <a:srgbClr val="00AAA1"/>
          </a:solidFill>
          <a:latin typeface="Arial" charset="0"/>
        </a:defRPr>
      </a:lvl5pPr>
      <a:lvl6pPr marL="457200" algn="l" rtl="0" fontAlgn="base">
        <a:spcBef>
          <a:spcPct val="0"/>
        </a:spcBef>
        <a:spcAft>
          <a:spcPct val="0"/>
        </a:spcAft>
        <a:defRPr sz="3600">
          <a:solidFill>
            <a:srgbClr val="00AAA1"/>
          </a:solidFill>
          <a:latin typeface="Arial" charset="0"/>
        </a:defRPr>
      </a:lvl6pPr>
      <a:lvl7pPr marL="914400" algn="l" rtl="0" fontAlgn="base">
        <a:spcBef>
          <a:spcPct val="0"/>
        </a:spcBef>
        <a:spcAft>
          <a:spcPct val="0"/>
        </a:spcAft>
        <a:defRPr sz="3600">
          <a:solidFill>
            <a:srgbClr val="00AAA1"/>
          </a:solidFill>
          <a:latin typeface="Arial" charset="0"/>
        </a:defRPr>
      </a:lvl7pPr>
      <a:lvl8pPr marL="1371600" algn="l" rtl="0" fontAlgn="base">
        <a:spcBef>
          <a:spcPct val="0"/>
        </a:spcBef>
        <a:spcAft>
          <a:spcPct val="0"/>
        </a:spcAft>
        <a:defRPr sz="3600">
          <a:solidFill>
            <a:srgbClr val="00AAA1"/>
          </a:solidFill>
          <a:latin typeface="Arial" charset="0"/>
        </a:defRPr>
      </a:lvl8pPr>
      <a:lvl9pPr marL="1828800" algn="l" rtl="0" fontAlgn="base">
        <a:spcBef>
          <a:spcPct val="0"/>
        </a:spcBef>
        <a:spcAft>
          <a:spcPct val="0"/>
        </a:spcAft>
        <a:defRPr sz="3600">
          <a:solidFill>
            <a:srgbClr val="00AAA1"/>
          </a:solidFill>
          <a:latin typeface="Arial" charset="0"/>
        </a:defRPr>
      </a:lvl9pPr>
    </p:titleStyle>
    <p:bodyStyle>
      <a:lvl1pPr marL="342900" indent="-342900" algn="l" rtl="0" fontAlgn="base">
        <a:spcBef>
          <a:spcPct val="20000"/>
        </a:spcBef>
        <a:spcAft>
          <a:spcPct val="0"/>
        </a:spcAft>
        <a:buChar char="•"/>
        <a:defRPr sz="2800">
          <a:solidFill>
            <a:srgbClr val="404040"/>
          </a:solidFill>
          <a:latin typeface="+mn-lt"/>
          <a:ea typeface="+mn-ea"/>
          <a:cs typeface="+mn-cs"/>
        </a:defRPr>
      </a:lvl1pPr>
      <a:lvl2pPr marL="742950" indent="-285750" algn="l" rtl="0" fontAlgn="base">
        <a:spcBef>
          <a:spcPct val="20000"/>
        </a:spcBef>
        <a:spcAft>
          <a:spcPct val="0"/>
        </a:spcAft>
        <a:buChar char="–"/>
        <a:defRPr sz="2000">
          <a:solidFill>
            <a:srgbClr val="404040"/>
          </a:solidFill>
          <a:latin typeface="+mn-lt"/>
        </a:defRPr>
      </a:lvl2pPr>
      <a:lvl3pPr marL="1143000" indent="-228600" algn="l" rtl="0" fontAlgn="base">
        <a:spcBef>
          <a:spcPct val="20000"/>
        </a:spcBef>
        <a:spcAft>
          <a:spcPct val="0"/>
        </a:spcAft>
        <a:buChar char="•"/>
        <a:defRPr sz="2000">
          <a:solidFill>
            <a:srgbClr val="404040"/>
          </a:solidFill>
          <a:latin typeface="+mn-lt"/>
        </a:defRPr>
      </a:lvl3pPr>
      <a:lvl4pPr marL="1600200" indent="-228600" algn="l" rtl="0" fontAlgn="base">
        <a:spcBef>
          <a:spcPct val="20000"/>
        </a:spcBef>
        <a:spcAft>
          <a:spcPct val="0"/>
        </a:spcAft>
        <a:buChar char="–"/>
        <a:defRPr sz="2000">
          <a:solidFill>
            <a:srgbClr val="404040"/>
          </a:solidFill>
          <a:latin typeface="+mn-lt"/>
        </a:defRPr>
      </a:lvl4pPr>
      <a:lvl5pPr marL="2057400" indent="-228600" algn="l" rtl="0" fontAlgn="base">
        <a:spcBef>
          <a:spcPct val="20000"/>
        </a:spcBef>
        <a:spcAft>
          <a:spcPct val="0"/>
        </a:spcAft>
        <a:buChar char="»"/>
        <a:defRPr sz="2000">
          <a:solidFill>
            <a:srgbClr val="404040"/>
          </a:solidFill>
          <a:latin typeface="+mn-lt"/>
        </a:defRPr>
      </a:lvl5pPr>
      <a:lvl6pPr marL="2514600" indent="-228600" algn="l" rtl="0" fontAlgn="base">
        <a:spcBef>
          <a:spcPct val="20000"/>
        </a:spcBef>
        <a:spcAft>
          <a:spcPct val="0"/>
        </a:spcAft>
        <a:buChar char="»"/>
        <a:defRPr sz="2000">
          <a:solidFill>
            <a:srgbClr val="404040"/>
          </a:solidFill>
          <a:latin typeface="+mn-lt"/>
        </a:defRPr>
      </a:lvl6pPr>
      <a:lvl7pPr marL="2971800" indent="-228600" algn="l" rtl="0" fontAlgn="base">
        <a:spcBef>
          <a:spcPct val="20000"/>
        </a:spcBef>
        <a:spcAft>
          <a:spcPct val="0"/>
        </a:spcAft>
        <a:buChar char="»"/>
        <a:defRPr sz="2000">
          <a:solidFill>
            <a:srgbClr val="404040"/>
          </a:solidFill>
          <a:latin typeface="+mn-lt"/>
        </a:defRPr>
      </a:lvl7pPr>
      <a:lvl8pPr marL="3429000" indent="-228600" algn="l" rtl="0" fontAlgn="base">
        <a:spcBef>
          <a:spcPct val="20000"/>
        </a:spcBef>
        <a:spcAft>
          <a:spcPct val="0"/>
        </a:spcAft>
        <a:buChar char="»"/>
        <a:defRPr sz="2000">
          <a:solidFill>
            <a:srgbClr val="404040"/>
          </a:solidFill>
          <a:latin typeface="+mn-lt"/>
        </a:defRPr>
      </a:lvl8pPr>
      <a:lvl9pPr marL="3886200" indent="-228600" algn="l" rtl="0" fontAlgn="base">
        <a:spcBef>
          <a:spcPct val="20000"/>
        </a:spcBef>
        <a:spcAft>
          <a:spcPct val="0"/>
        </a:spcAft>
        <a:buChar char="»"/>
        <a:defRPr sz="2000">
          <a:solidFill>
            <a:srgbClr val="40404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29.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Grp="1" noChangeArrowheads="1"/>
          </p:cNvSpPr>
          <p:nvPr>
            <p:ph type="ctrTitle"/>
          </p:nvPr>
        </p:nvSpPr>
        <p:spPr>
          <a:xfrm>
            <a:off x="793688" y="548680"/>
            <a:ext cx="7340600" cy="900113"/>
          </a:xfrm>
        </p:spPr>
        <p:txBody>
          <a:bodyPr/>
          <a:lstStyle/>
          <a:p>
            <a:r>
              <a:rPr lang="en-AU" sz="3000" dirty="0"/>
              <a:t>Capitalising on the importance of fruit maturity through innovative </a:t>
            </a:r>
            <a:r>
              <a:rPr lang="en-AU" sz="3000" dirty="0" smtClean="0"/>
              <a:t>technology</a:t>
            </a:r>
            <a:endParaRPr lang="en-AU" sz="3000" dirty="0"/>
          </a:p>
        </p:txBody>
      </p:sp>
      <p:sp>
        <p:nvSpPr>
          <p:cNvPr id="2087" name="Rectangle 39"/>
          <p:cNvSpPr>
            <a:spLocks noGrp="1" noChangeArrowheads="1"/>
          </p:cNvSpPr>
          <p:nvPr>
            <p:ph type="subTitle" idx="1"/>
          </p:nvPr>
        </p:nvSpPr>
        <p:spPr>
          <a:xfrm>
            <a:off x="975816" y="1676400"/>
            <a:ext cx="7340600" cy="744538"/>
          </a:xfrm>
        </p:spPr>
        <p:txBody>
          <a:bodyPr/>
          <a:lstStyle/>
          <a:p>
            <a:r>
              <a:rPr lang="en-AU" sz="2000" dirty="0" smtClean="0"/>
              <a:t>Dario Stefanelli, John </a:t>
            </a:r>
            <a:r>
              <a:rPr lang="en-AU" sz="2000" dirty="0" err="1" smtClean="0"/>
              <a:t>Lopresti</a:t>
            </a:r>
            <a:r>
              <a:rPr lang="en-AU" sz="2000" dirty="0" smtClean="0"/>
              <a:t>, Christine </a:t>
            </a:r>
            <a:r>
              <a:rPr lang="en-AU" sz="2000" dirty="0" err="1" smtClean="0"/>
              <a:t>Frisina</a:t>
            </a:r>
            <a:r>
              <a:rPr lang="en-AU" sz="2000" dirty="0" smtClean="0"/>
              <a:t>, Glenn Hale, Rod Jones, Janine Jaeger, Bruce Tomkins</a:t>
            </a:r>
            <a:endParaRPr lang="en-AU"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782813"/>
            <a:ext cx="4466436" cy="334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766" y="2780928"/>
            <a:ext cx="4043478" cy="334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002587" cy="625272"/>
          </a:xfrm>
        </p:spPr>
        <p:txBody>
          <a:bodyPr/>
          <a:lstStyle/>
          <a:p>
            <a:r>
              <a:rPr lang="it-IT" sz="2800" b="1" dirty="0" smtClean="0"/>
              <a:t>Fruit quality by crop load and position</a:t>
            </a:r>
            <a:endParaRPr lang="it-IT" sz="2800" b="1" dirty="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030" t="746" r="23313" b="16324"/>
          <a:stretch/>
        </p:blipFill>
        <p:spPr bwMode="auto">
          <a:xfrm>
            <a:off x="3116566" y="1665561"/>
            <a:ext cx="115727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030" t="746" r="23313" b="16324"/>
          <a:stretch/>
        </p:blipFill>
        <p:spPr bwMode="auto">
          <a:xfrm>
            <a:off x="5001473" y="1665561"/>
            <a:ext cx="115727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030" t="746" r="23313" b="16324"/>
          <a:stretch/>
        </p:blipFill>
        <p:spPr bwMode="auto">
          <a:xfrm>
            <a:off x="6769340" y="1665561"/>
            <a:ext cx="115727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1713828" y="1124744"/>
            <a:ext cx="8002587"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404040"/>
                </a:solidFill>
                <a:latin typeface="+mn-lt"/>
                <a:ea typeface="+mn-ea"/>
                <a:cs typeface="+mn-cs"/>
              </a:defRPr>
            </a:lvl1pPr>
            <a:lvl2pPr marL="742950" indent="-285750" algn="l" rtl="0" eaLnBrk="0" fontAlgn="base" hangingPunct="0">
              <a:spcBef>
                <a:spcPct val="20000"/>
              </a:spcBef>
              <a:spcAft>
                <a:spcPct val="0"/>
              </a:spcAft>
              <a:buChar char="–"/>
              <a:defRPr sz="2000">
                <a:solidFill>
                  <a:srgbClr val="404040"/>
                </a:solidFill>
                <a:latin typeface="+mn-lt"/>
              </a:defRPr>
            </a:lvl2pPr>
            <a:lvl3pPr marL="1143000" indent="-228600" algn="l" rtl="0" eaLnBrk="0" fontAlgn="base" hangingPunct="0">
              <a:spcBef>
                <a:spcPct val="20000"/>
              </a:spcBef>
              <a:spcAft>
                <a:spcPct val="0"/>
              </a:spcAft>
              <a:buChar char="•"/>
              <a:defRPr sz="2000">
                <a:solidFill>
                  <a:srgbClr val="404040"/>
                </a:solidFill>
                <a:latin typeface="+mn-lt"/>
              </a:defRPr>
            </a:lvl3pPr>
            <a:lvl4pPr marL="1600200" indent="-228600" algn="l" rtl="0" eaLnBrk="0" fontAlgn="base" hangingPunct="0">
              <a:spcBef>
                <a:spcPct val="20000"/>
              </a:spcBef>
              <a:spcAft>
                <a:spcPct val="0"/>
              </a:spcAft>
              <a:buChar char="–"/>
              <a:defRPr sz="2000">
                <a:solidFill>
                  <a:srgbClr val="404040"/>
                </a:solidFill>
                <a:latin typeface="+mn-lt"/>
              </a:defRPr>
            </a:lvl4pPr>
            <a:lvl5pPr marL="2057400" indent="-228600" algn="l" rtl="0" eaLnBrk="0" fontAlgn="base" hangingPunct="0">
              <a:spcBef>
                <a:spcPct val="20000"/>
              </a:spcBef>
              <a:spcAft>
                <a:spcPct val="0"/>
              </a:spcAft>
              <a:buChar char="»"/>
              <a:defRPr sz="2000">
                <a:solidFill>
                  <a:srgbClr val="404040"/>
                </a:solidFill>
                <a:latin typeface="+mn-lt"/>
              </a:defRPr>
            </a:lvl5pPr>
            <a:lvl6pPr marL="2514600" indent="-228600" algn="l" rtl="0" fontAlgn="base">
              <a:spcBef>
                <a:spcPct val="20000"/>
              </a:spcBef>
              <a:spcAft>
                <a:spcPct val="0"/>
              </a:spcAft>
              <a:buChar char="»"/>
              <a:defRPr sz="2000">
                <a:solidFill>
                  <a:srgbClr val="404040"/>
                </a:solidFill>
                <a:latin typeface="+mn-lt"/>
              </a:defRPr>
            </a:lvl6pPr>
            <a:lvl7pPr marL="2971800" indent="-228600" algn="l" rtl="0" fontAlgn="base">
              <a:spcBef>
                <a:spcPct val="20000"/>
              </a:spcBef>
              <a:spcAft>
                <a:spcPct val="0"/>
              </a:spcAft>
              <a:buChar char="»"/>
              <a:defRPr sz="2000">
                <a:solidFill>
                  <a:srgbClr val="404040"/>
                </a:solidFill>
                <a:latin typeface="+mn-lt"/>
              </a:defRPr>
            </a:lvl7pPr>
            <a:lvl8pPr marL="3429000" indent="-228600" algn="l" rtl="0" fontAlgn="base">
              <a:spcBef>
                <a:spcPct val="20000"/>
              </a:spcBef>
              <a:spcAft>
                <a:spcPct val="0"/>
              </a:spcAft>
              <a:buChar char="»"/>
              <a:defRPr sz="2000">
                <a:solidFill>
                  <a:srgbClr val="404040"/>
                </a:solidFill>
                <a:latin typeface="+mn-lt"/>
              </a:defRPr>
            </a:lvl8pPr>
            <a:lvl9pPr marL="3886200" indent="-228600" algn="l" rtl="0" fontAlgn="base">
              <a:spcBef>
                <a:spcPct val="20000"/>
              </a:spcBef>
              <a:spcAft>
                <a:spcPct val="0"/>
              </a:spcAft>
              <a:buChar char="»"/>
              <a:defRPr sz="2000">
                <a:solidFill>
                  <a:srgbClr val="404040"/>
                </a:solidFill>
                <a:latin typeface="+mn-lt"/>
              </a:defRPr>
            </a:lvl9pPr>
          </a:lstStyle>
          <a:p>
            <a:pPr marL="0" indent="0">
              <a:buFontTx/>
              <a:buNone/>
            </a:pPr>
            <a:r>
              <a:rPr lang="en-AU" sz="2400" dirty="0" smtClean="0"/>
              <a:t>                 ‘</a:t>
            </a:r>
            <a:r>
              <a:rPr lang="en-AU" sz="2400" b="1" i="1" dirty="0" smtClean="0"/>
              <a:t>Low’	 ‘Commercial’     ‘High’</a:t>
            </a:r>
            <a:endParaRPr lang="en-AU" sz="2400" b="1" i="1" dirty="0"/>
          </a:p>
        </p:txBody>
      </p:sp>
      <p:cxnSp>
        <p:nvCxnSpPr>
          <p:cNvPr id="8" name="Straight Connector 7"/>
          <p:cNvCxnSpPr/>
          <p:nvPr/>
        </p:nvCxnSpPr>
        <p:spPr>
          <a:xfrm>
            <a:off x="2843806" y="4019966"/>
            <a:ext cx="5242436"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43806" y="4832962"/>
            <a:ext cx="5242436"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43806" y="3289930"/>
            <a:ext cx="5245007" cy="4189"/>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43806" y="2507798"/>
            <a:ext cx="5242436"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02705" y="4235990"/>
            <a:ext cx="811840" cy="369332"/>
          </a:xfrm>
          <a:prstGeom prst="rect">
            <a:avLst/>
          </a:prstGeom>
          <a:solidFill>
            <a:schemeClr val="accent5">
              <a:lumMod val="25000"/>
            </a:schemeClr>
          </a:solidFill>
        </p:spPr>
        <p:txBody>
          <a:bodyPr wrap="square" rtlCol="0">
            <a:spAutoFit/>
          </a:bodyPr>
          <a:lstStyle/>
          <a:p>
            <a:pPr algn="ctr"/>
            <a:r>
              <a:rPr lang="en-AU" b="1" dirty="0" smtClean="0">
                <a:solidFill>
                  <a:schemeClr val="accent3"/>
                </a:solidFill>
              </a:rPr>
              <a:t>44%</a:t>
            </a:r>
            <a:endParaRPr lang="en-AU" b="1" dirty="0">
              <a:solidFill>
                <a:schemeClr val="accent3"/>
              </a:solidFill>
            </a:endParaRPr>
          </a:p>
        </p:txBody>
      </p:sp>
      <p:sp>
        <p:nvSpPr>
          <p:cNvPr id="14" name="TextBox 13"/>
          <p:cNvSpPr txBox="1"/>
          <p:nvPr/>
        </p:nvSpPr>
        <p:spPr>
          <a:xfrm>
            <a:off x="3302705" y="3443902"/>
            <a:ext cx="811840" cy="369332"/>
          </a:xfrm>
          <a:prstGeom prst="rect">
            <a:avLst/>
          </a:prstGeom>
          <a:solidFill>
            <a:schemeClr val="accent5">
              <a:lumMod val="25000"/>
            </a:schemeClr>
          </a:solidFill>
        </p:spPr>
        <p:txBody>
          <a:bodyPr wrap="square" rtlCol="0">
            <a:spAutoFit/>
          </a:bodyPr>
          <a:lstStyle/>
          <a:p>
            <a:pPr algn="ctr"/>
            <a:r>
              <a:rPr lang="en-AU" b="1" dirty="0" smtClean="0">
                <a:solidFill>
                  <a:schemeClr val="accent3"/>
                </a:solidFill>
              </a:rPr>
              <a:t>78%</a:t>
            </a:r>
            <a:endParaRPr lang="en-AU" b="1" dirty="0">
              <a:solidFill>
                <a:schemeClr val="accent3"/>
              </a:solidFill>
            </a:endParaRPr>
          </a:p>
        </p:txBody>
      </p:sp>
      <p:sp>
        <p:nvSpPr>
          <p:cNvPr id="15" name="TextBox 14"/>
          <p:cNvSpPr txBox="1"/>
          <p:nvPr/>
        </p:nvSpPr>
        <p:spPr>
          <a:xfrm>
            <a:off x="3302705" y="2723822"/>
            <a:ext cx="811840" cy="369332"/>
          </a:xfrm>
          <a:prstGeom prst="rect">
            <a:avLst/>
          </a:prstGeom>
          <a:solidFill>
            <a:schemeClr val="accent5">
              <a:lumMod val="25000"/>
            </a:schemeClr>
          </a:solidFill>
        </p:spPr>
        <p:txBody>
          <a:bodyPr wrap="square" rtlCol="0">
            <a:spAutoFit/>
          </a:bodyPr>
          <a:lstStyle/>
          <a:p>
            <a:pPr algn="ctr"/>
            <a:r>
              <a:rPr lang="en-AU" b="1" dirty="0" smtClean="0">
                <a:solidFill>
                  <a:schemeClr val="accent3"/>
                </a:solidFill>
              </a:rPr>
              <a:t>96%</a:t>
            </a:r>
            <a:endParaRPr lang="en-AU" b="1" dirty="0">
              <a:solidFill>
                <a:schemeClr val="accent3"/>
              </a:solidFill>
            </a:endParaRPr>
          </a:p>
        </p:txBody>
      </p:sp>
      <p:sp>
        <p:nvSpPr>
          <p:cNvPr id="16" name="TextBox 15"/>
          <p:cNvSpPr txBox="1"/>
          <p:nvPr/>
        </p:nvSpPr>
        <p:spPr>
          <a:xfrm>
            <a:off x="3302705" y="1859726"/>
            <a:ext cx="811840" cy="369332"/>
          </a:xfrm>
          <a:prstGeom prst="rect">
            <a:avLst/>
          </a:prstGeom>
          <a:solidFill>
            <a:schemeClr val="accent5">
              <a:lumMod val="25000"/>
            </a:schemeClr>
          </a:solidFill>
        </p:spPr>
        <p:txBody>
          <a:bodyPr wrap="square" rtlCol="0">
            <a:spAutoFit/>
          </a:bodyPr>
          <a:lstStyle/>
          <a:p>
            <a:pPr algn="ctr"/>
            <a:r>
              <a:rPr lang="en-AU" b="1" dirty="0" smtClean="0">
                <a:solidFill>
                  <a:schemeClr val="accent3"/>
                </a:solidFill>
              </a:rPr>
              <a:t>100%</a:t>
            </a:r>
            <a:endParaRPr lang="en-AU" b="1" dirty="0">
              <a:solidFill>
                <a:schemeClr val="accent3"/>
              </a:solidFill>
            </a:endParaRPr>
          </a:p>
        </p:txBody>
      </p:sp>
      <p:sp>
        <p:nvSpPr>
          <p:cNvPr id="17" name="TextBox 16"/>
          <p:cNvSpPr txBox="1"/>
          <p:nvPr/>
        </p:nvSpPr>
        <p:spPr>
          <a:xfrm>
            <a:off x="5158191" y="4235990"/>
            <a:ext cx="781961" cy="369332"/>
          </a:xfrm>
          <a:prstGeom prst="rect">
            <a:avLst/>
          </a:prstGeom>
          <a:solidFill>
            <a:schemeClr val="accent5">
              <a:lumMod val="50000"/>
            </a:schemeClr>
          </a:solidFill>
        </p:spPr>
        <p:txBody>
          <a:bodyPr wrap="square" rtlCol="0">
            <a:spAutoFit/>
          </a:bodyPr>
          <a:lstStyle/>
          <a:p>
            <a:pPr algn="ctr"/>
            <a:r>
              <a:rPr lang="en-AU" b="1" dirty="0" smtClean="0">
                <a:solidFill>
                  <a:schemeClr val="accent3"/>
                </a:solidFill>
              </a:rPr>
              <a:t>18%</a:t>
            </a:r>
            <a:endParaRPr lang="en-AU" b="1" dirty="0">
              <a:solidFill>
                <a:schemeClr val="accent3"/>
              </a:solidFill>
            </a:endParaRPr>
          </a:p>
        </p:txBody>
      </p:sp>
      <p:sp>
        <p:nvSpPr>
          <p:cNvPr id="18" name="TextBox 17"/>
          <p:cNvSpPr txBox="1"/>
          <p:nvPr/>
        </p:nvSpPr>
        <p:spPr>
          <a:xfrm>
            <a:off x="5185041" y="3443902"/>
            <a:ext cx="755111" cy="369332"/>
          </a:xfrm>
          <a:prstGeom prst="rect">
            <a:avLst/>
          </a:prstGeom>
          <a:solidFill>
            <a:schemeClr val="accent5">
              <a:lumMod val="50000"/>
            </a:schemeClr>
          </a:solidFill>
        </p:spPr>
        <p:txBody>
          <a:bodyPr wrap="square" rtlCol="0">
            <a:spAutoFit/>
          </a:bodyPr>
          <a:lstStyle/>
          <a:p>
            <a:pPr algn="ctr"/>
            <a:r>
              <a:rPr lang="en-AU" b="1" dirty="0" smtClean="0">
                <a:solidFill>
                  <a:schemeClr val="accent3"/>
                </a:solidFill>
              </a:rPr>
              <a:t>39%</a:t>
            </a:r>
            <a:endParaRPr lang="en-AU" b="1" dirty="0">
              <a:solidFill>
                <a:schemeClr val="accent3"/>
              </a:solidFill>
            </a:endParaRPr>
          </a:p>
        </p:txBody>
      </p:sp>
      <p:sp>
        <p:nvSpPr>
          <p:cNvPr id="19" name="TextBox 18"/>
          <p:cNvSpPr txBox="1"/>
          <p:nvPr/>
        </p:nvSpPr>
        <p:spPr>
          <a:xfrm>
            <a:off x="5158190" y="2723822"/>
            <a:ext cx="781962" cy="369332"/>
          </a:xfrm>
          <a:prstGeom prst="rect">
            <a:avLst/>
          </a:prstGeom>
          <a:solidFill>
            <a:schemeClr val="accent5">
              <a:lumMod val="50000"/>
            </a:schemeClr>
          </a:solidFill>
        </p:spPr>
        <p:txBody>
          <a:bodyPr wrap="square" rtlCol="0">
            <a:spAutoFit/>
          </a:bodyPr>
          <a:lstStyle/>
          <a:p>
            <a:pPr algn="ctr"/>
            <a:r>
              <a:rPr lang="en-AU" b="1" dirty="0" smtClean="0">
                <a:solidFill>
                  <a:schemeClr val="accent3"/>
                </a:solidFill>
              </a:rPr>
              <a:t>68%</a:t>
            </a:r>
            <a:endParaRPr lang="en-AU" b="1" dirty="0">
              <a:solidFill>
                <a:schemeClr val="accent3"/>
              </a:solidFill>
            </a:endParaRPr>
          </a:p>
        </p:txBody>
      </p:sp>
      <p:sp>
        <p:nvSpPr>
          <p:cNvPr id="20" name="TextBox 19"/>
          <p:cNvSpPr txBox="1"/>
          <p:nvPr/>
        </p:nvSpPr>
        <p:spPr>
          <a:xfrm>
            <a:off x="5185040" y="1859726"/>
            <a:ext cx="755112" cy="369332"/>
          </a:xfrm>
          <a:prstGeom prst="rect">
            <a:avLst/>
          </a:prstGeom>
          <a:solidFill>
            <a:schemeClr val="accent5">
              <a:lumMod val="50000"/>
            </a:schemeClr>
          </a:solidFill>
        </p:spPr>
        <p:txBody>
          <a:bodyPr wrap="square" rtlCol="0">
            <a:spAutoFit/>
          </a:bodyPr>
          <a:lstStyle/>
          <a:p>
            <a:pPr algn="ctr"/>
            <a:r>
              <a:rPr lang="en-AU" b="1" dirty="0" smtClean="0">
                <a:solidFill>
                  <a:schemeClr val="accent3"/>
                </a:solidFill>
              </a:rPr>
              <a:t>97%</a:t>
            </a:r>
            <a:endParaRPr lang="en-AU" b="1" dirty="0">
              <a:solidFill>
                <a:schemeClr val="accent3"/>
              </a:solidFill>
            </a:endParaRPr>
          </a:p>
        </p:txBody>
      </p:sp>
      <p:sp>
        <p:nvSpPr>
          <p:cNvPr id="21" name="TextBox 20"/>
          <p:cNvSpPr txBox="1"/>
          <p:nvPr/>
        </p:nvSpPr>
        <p:spPr>
          <a:xfrm>
            <a:off x="6955479" y="4235990"/>
            <a:ext cx="811841" cy="369332"/>
          </a:xfrm>
          <a:prstGeom prst="rect">
            <a:avLst/>
          </a:prstGeom>
          <a:solidFill>
            <a:srgbClr val="92D050"/>
          </a:solidFill>
        </p:spPr>
        <p:txBody>
          <a:bodyPr wrap="square" rtlCol="0">
            <a:spAutoFit/>
          </a:bodyPr>
          <a:lstStyle/>
          <a:p>
            <a:pPr algn="ctr"/>
            <a:r>
              <a:rPr lang="en-AU" b="1" dirty="0" smtClean="0">
                <a:solidFill>
                  <a:schemeClr val="accent3"/>
                </a:solidFill>
              </a:rPr>
              <a:t>25%</a:t>
            </a:r>
            <a:endParaRPr lang="en-AU" b="1" dirty="0">
              <a:solidFill>
                <a:schemeClr val="accent3"/>
              </a:solidFill>
            </a:endParaRPr>
          </a:p>
        </p:txBody>
      </p:sp>
      <p:sp>
        <p:nvSpPr>
          <p:cNvPr id="22" name="TextBox 21"/>
          <p:cNvSpPr txBox="1"/>
          <p:nvPr/>
        </p:nvSpPr>
        <p:spPr>
          <a:xfrm>
            <a:off x="6955479" y="3456946"/>
            <a:ext cx="811841" cy="369332"/>
          </a:xfrm>
          <a:prstGeom prst="rect">
            <a:avLst/>
          </a:prstGeom>
          <a:solidFill>
            <a:srgbClr val="92D050"/>
          </a:solidFill>
        </p:spPr>
        <p:txBody>
          <a:bodyPr wrap="square" rtlCol="0">
            <a:spAutoFit/>
          </a:bodyPr>
          <a:lstStyle/>
          <a:p>
            <a:pPr algn="ctr"/>
            <a:r>
              <a:rPr lang="en-AU" b="1" dirty="0" smtClean="0">
                <a:solidFill>
                  <a:schemeClr val="accent3"/>
                </a:solidFill>
              </a:rPr>
              <a:t>42%</a:t>
            </a:r>
            <a:endParaRPr lang="en-AU" b="1" dirty="0">
              <a:solidFill>
                <a:schemeClr val="accent3"/>
              </a:solidFill>
            </a:endParaRPr>
          </a:p>
        </p:txBody>
      </p:sp>
      <p:sp>
        <p:nvSpPr>
          <p:cNvPr id="23" name="TextBox 22"/>
          <p:cNvSpPr txBox="1"/>
          <p:nvPr/>
        </p:nvSpPr>
        <p:spPr>
          <a:xfrm>
            <a:off x="6955479" y="2723822"/>
            <a:ext cx="811841" cy="369332"/>
          </a:xfrm>
          <a:prstGeom prst="rect">
            <a:avLst/>
          </a:prstGeom>
          <a:solidFill>
            <a:srgbClr val="92D050"/>
          </a:solidFill>
        </p:spPr>
        <p:txBody>
          <a:bodyPr wrap="square" rtlCol="0">
            <a:spAutoFit/>
          </a:bodyPr>
          <a:lstStyle/>
          <a:p>
            <a:pPr algn="ctr"/>
            <a:r>
              <a:rPr lang="en-AU" b="1" dirty="0" smtClean="0">
                <a:solidFill>
                  <a:schemeClr val="accent3"/>
                </a:solidFill>
              </a:rPr>
              <a:t>79%</a:t>
            </a:r>
            <a:endParaRPr lang="en-AU" b="1" dirty="0">
              <a:solidFill>
                <a:schemeClr val="accent3"/>
              </a:solidFill>
            </a:endParaRPr>
          </a:p>
        </p:txBody>
      </p:sp>
      <p:sp>
        <p:nvSpPr>
          <p:cNvPr id="24" name="TextBox 23"/>
          <p:cNvSpPr txBox="1"/>
          <p:nvPr/>
        </p:nvSpPr>
        <p:spPr>
          <a:xfrm>
            <a:off x="6955479" y="1859726"/>
            <a:ext cx="811841" cy="369332"/>
          </a:xfrm>
          <a:prstGeom prst="rect">
            <a:avLst/>
          </a:prstGeom>
          <a:solidFill>
            <a:srgbClr val="92D050"/>
          </a:solidFill>
        </p:spPr>
        <p:txBody>
          <a:bodyPr wrap="square" rtlCol="0">
            <a:spAutoFit/>
          </a:bodyPr>
          <a:lstStyle/>
          <a:p>
            <a:pPr algn="ctr"/>
            <a:r>
              <a:rPr lang="en-AU" b="1" dirty="0" smtClean="0">
                <a:solidFill>
                  <a:schemeClr val="accent3"/>
                </a:solidFill>
              </a:rPr>
              <a:t>100%</a:t>
            </a:r>
            <a:endParaRPr lang="en-AU" b="1" dirty="0">
              <a:solidFill>
                <a:schemeClr val="accent3"/>
              </a:solidFill>
            </a:endParaRPr>
          </a:p>
        </p:txBody>
      </p:sp>
      <p:sp>
        <p:nvSpPr>
          <p:cNvPr id="25" name="TextBox 24"/>
          <p:cNvSpPr txBox="1"/>
          <p:nvPr/>
        </p:nvSpPr>
        <p:spPr>
          <a:xfrm>
            <a:off x="467544" y="1854580"/>
            <a:ext cx="2220364" cy="2677656"/>
          </a:xfrm>
          <a:prstGeom prst="rect">
            <a:avLst/>
          </a:prstGeom>
          <a:noFill/>
        </p:spPr>
        <p:txBody>
          <a:bodyPr wrap="square" rtlCol="0">
            <a:spAutoFit/>
          </a:bodyPr>
          <a:lstStyle/>
          <a:p>
            <a:r>
              <a:rPr lang="en-AU" b="1" dirty="0" smtClean="0">
                <a:solidFill>
                  <a:srgbClr val="C00000"/>
                </a:solidFill>
              </a:rPr>
              <a:t>Percentage of </a:t>
            </a:r>
          </a:p>
          <a:p>
            <a:r>
              <a:rPr lang="en-AU" b="1" dirty="0" smtClean="0">
                <a:solidFill>
                  <a:srgbClr val="C00000"/>
                </a:solidFill>
              </a:rPr>
              <a:t>fruit &gt;110 grams </a:t>
            </a:r>
          </a:p>
          <a:p>
            <a:r>
              <a:rPr lang="en-AU" b="1" dirty="0" smtClean="0">
                <a:solidFill>
                  <a:srgbClr val="C00000"/>
                </a:solidFill>
              </a:rPr>
              <a:t>and &gt;7% SSC </a:t>
            </a:r>
          </a:p>
          <a:p>
            <a:endParaRPr lang="en-AU" b="1" dirty="0" smtClean="0">
              <a:solidFill>
                <a:srgbClr val="0070C0"/>
              </a:solidFill>
            </a:endParaRPr>
          </a:p>
          <a:p>
            <a:endParaRPr lang="en-AU" b="1" dirty="0">
              <a:solidFill>
                <a:srgbClr val="0070C0"/>
              </a:solidFill>
            </a:endParaRPr>
          </a:p>
          <a:p>
            <a:endParaRPr lang="en-AU" b="1" dirty="0">
              <a:solidFill>
                <a:srgbClr val="0070C0"/>
              </a:solidFill>
            </a:endParaRPr>
          </a:p>
          <a:p>
            <a:r>
              <a:rPr lang="en-AU" sz="1200" b="1" dirty="0" smtClean="0">
                <a:solidFill>
                  <a:srgbClr val="0070C0"/>
                </a:solidFill>
              </a:rPr>
              <a:t>-cv. </a:t>
            </a:r>
            <a:r>
              <a:rPr lang="en-AU" sz="1200" b="1" i="1" dirty="0" smtClean="0">
                <a:solidFill>
                  <a:srgbClr val="0070C0"/>
                </a:solidFill>
              </a:rPr>
              <a:t>Rose Bright</a:t>
            </a:r>
            <a:endParaRPr lang="en-AU" sz="1200" b="1" dirty="0" smtClean="0">
              <a:solidFill>
                <a:srgbClr val="0070C0"/>
              </a:solidFill>
            </a:endParaRPr>
          </a:p>
          <a:p>
            <a:r>
              <a:rPr lang="en-AU" sz="1200" b="1" dirty="0">
                <a:solidFill>
                  <a:srgbClr val="0070C0"/>
                </a:solidFill>
              </a:rPr>
              <a:t>-</a:t>
            </a:r>
            <a:r>
              <a:rPr lang="en-AU" sz="1200" b="1" dirty="0" smtClean="0">
                <a:solidFill>
                  <a:srgbClr val="0070C0"/>
                </a:solidFill>
              </a:rPr>
              <a:t>Single harvest  (94 DAFB)</a:t>
            </a:r>
          </a:p>
          <a:p>
            <a:r>
              <a:rPr lang="en-AU" sz="1200" b="1" dirty="0" smtClean="0">
                <a:solidFill>
                  <a:srgbClr val="0070C0"/>
                </a:solidFill>
              </a:rPr>
              <a:t>-</a:t>
            </a:r>
            <a:r>
              <a:rPr lang="en-AU" sz="1200" b="1" dirty="0" err="1" smtClean="0">
                <a:solidFill>
                  <a:srgbClr val="0070C0"/>
                </a:solidFill>
              </a:rPr>
              <a:t>Elberta</a:t>
            </a:r>
            <a:r>
              <a:rPr lang="en-AU" sz="1200" b="1" dirty="0" smtClean="0">
                <a:solidFill>
                  <a:srgbClr val="0070C0"/>
                </a:solidFill>
              </a:rPr>
              <a:t> rootstock</a:t>
            </a:r>
          </a:p>
          <a:p>
            <a:r>
              <a:rPr lang="en-AU" sz="1200" b="1" dirty="0" smtClean="0">
                <a:solidFill>
                  <a:srgbClr val="0070C0"/>
                </a:solidFill>
              </a:rPr>
              <a:t>- 4.5 m trees</a:t>
            </a:r>
          </a:p>
          <a:p>
            <a:r>
              <a:rPr lang="en-AU" sz="1200" b="1" dirty="0" smtClean="0">
                <a:solidFill>
                  <a:srgbClr val="0070C0"/>
                </a:solidFill>
              </a:rPr>
              <a:t>- Cobram</a:t>
            </a:r>
            <a:endParaRPr lang="en-AU" sz="1200" b="1" dirty="0">
              <a:solidFill>
                <a:srgbClr val="0070C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5084906"/>
            <a:ext cx="4256932" cy="119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V="1">
            <a:off x="2411760" y="2229058"/>
            <a:ext cx="576064" cy="1198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397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002587" cy="625272"/>
          </a:xfrm>
        </p:spPr>
        <p:txBody>
          <a:bodyPr/>
          <a:lstStyle/>
          <a:p>
            <a:r>
              <a:rPr lang="it-IT" sz="2800" b="1" dirty="0" smtClean="0"/>
              <a:t>Crop load, height and fruit SSC</a:t>
            </a:r>
            <a:endParaRPr lang="it-IT" sz="28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582" y="1524480"/>
            <a:ext cx="6606802" cy="458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5688" y="1074833"/>
            <a:ext cx="7102655" cy="307777"/>
          </a:xfrm>
          <a:prstGeom prst="rect">
            <a:avLst/>
          </a:prstGeom>
          <a:noFill/>
        </p:spPr>
        <p:txBody>
          <a:bodyPr wrap="square" rtlCol="0">
            <a:spAutoFit/>
          </a:bodyPr>
          <a:lstStyle/>
          <a:p>
            <a:r>
              <a:rPr lang="en-AU" sz="1400" b="1" dirty="0" smtClean="0">
                <a:solidFill>
                  <a:srgbClr val="0070C0"/>
                </a:solidFill>
              </a:rPr>
              <a:t>All fruit were tree-ripened – Each bar represents the average of 30-40 fruit</a:t>
            </a:r>
          </a:p>
        </p:txBody>
      </p:sp>
    </p:spTree>
    <p:extLst>
      <p:ext uri="{BB962C8B-B14F-4D97-AF65-F5344CB8AC3E}">
        <p14:creationId xmlns:p14="http://schemas.microsoft.com/office/powerpoint/2010/main" val="3570730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3080" y="692696"/>
            <a:ext cx="5724644" cy="646331"/>
          </a:xfrm>
          <a:prstGeom prst="rect">
            <a:avLst/>
          </a:prstGeom>
          <a:noFill/>
        </p:spPr>
        <p:txBody>
          <a:bodyPr wrap="none" rtlCol="0">
            <a:spAutoFit/>
          </a:bodyPr>
          <a:lstStyle/>
          <a:p>
            <a:r>
              <a:rPr lang="it-IT" sz="3600" b="1" dirty="0" err="1"/>
              <a:t>Soluble</a:t>
            </a:r>
            <a:r>
              <a:rPr lang="it-IT" sz="3600" b="1" dirty="0"/>
              <a:t> </a:t>
            </a:r>
            <a:r>
              <a:rPr lang="it-IT" sz="3600" b="1" dirty="0" err="1"/>
              <a:t>solid</a:t>
            </a:r>
            <a:r>
              <a:rPr lang="it-IT" sz="3600" b="1" dirty="0"/>
              <a:t> </a:t>
            </a:r>
            <a:r>
              <a:rPr lang="it-IT" sz="3600" b="1" dirty="0" err="1"/>
              <a:t>content</a:t>
            </a:r>
            <a:r>
              <a:rPr lang="it-IT" sz="3600" b="1" dirty="0"/>
              <a:t> (°</a:t>
            </a:r>
            <a:r>
              <a:rPr lang="it-IT" sz="3600" b="1" dirty="0" err="1"/>
              <a:t>Brix</a:t>
            </a:r>
            <a:r>
              <a:rPr lang="it-IT" sz="3600" b="1" dirty="0"/>
              <a:t>)</a:t>
            </a:r>
          </a:p>
        </p:txBody>
      </p:sp>
      <p:pic>
        <p:nvPicPr>
          <p:cNvPr id="2" name="Picture 1"/>
          <p:cNvPicPr>
            <a:picLocks noChangeAspect="1"/>
          </p:cNvPicPr>
          <p:nvPr/>
        </p:nvPicPr>
        <p:blipFill>
          <a:blip r:embed="rId2" cstate="print"/>
          <a:stretch>
            <a:fillRect/>
          </a:stretch>
        </p:blipFill>
        <p:spPr>
          <a:xfrm>
            <a:off x="634445" y="1916832"/>
            <a:ext cx="5809763" cy="2520280"/>
          </a:xfrm>
          <a:prstGeom prst="rect">
            <a:avLst/>
          </a:prstGeom>
          <a:ln>
            <a:noFill/>
          </a:ln>
        </p:spPr>
      </p:pic>
      <p:pic>
        <p:nvPicPr>
          <p:cNvPr id="6" name="Picture 1" descr="C:\Users\Alessandro\Desktop\rifrattometro.jpg"/>
          <p:cNvPicPr>
            <a:picLocks noChangeAspect="1" noChangeArrowheads="1"/>
          </p:cNvPicPr>
          <p:nvPr/>
        </p:nvPicPr>
        <p:blipFill>
          <a:blip r:embed="rId3" cstate="print"/>
          <a:srcRect/>
          <a:stretch>
            <a:fillRect/>
          </a:stretch>
        </p:blipFill>
        <p:spPr bwMode="auto">
          <a:xfrm>
            <a:off x="880533" y="4839399"/>
            <a:ext cx="1464048" cy="1525050"/>
          </a:xfrm>
          <a:prstGeom prst="rect">
            <a:avLst/>
          </a:prstGeom>
          <a:noFill/>
        </p:spPr>
      </p:pic>
      <p:pic>
        <p:nvPicPr>
          <p:cNvPr id="8" name="Picture 7"/>
          <p:cNvPicPr>
            <a:picLocks noChangeAspect="1"/>
          </p:cNvPicPr>
          <p:nvPr/>
        </p:nvPicPr>
        <p:blipFill>
          <a:blip r:embed="rId4" cstate="print"/>
          <a:stretch>
            <a:fillRect/>
          </a:stretch>
        </p:blipFill>
        <p:spPr>
          <a:xfrm>
            <a:off x="6444208" y="1559436"/>
            <a:ext cx="2330548" cy="3235072"/>
          </a:xfrm>
          <a:prstGeom prst="rect">
            <a:avLst/>
          </a:prstGeom>
        </p:spPr>
      </p:pic>
      <p:sp>
        <p:nvSpPr>
          <p:cNvPr id="7" name="Ovale 7"/>
          <p:cNvSpPr/>
          <p:nvPr/>
        </p:nvSpPr>
        <p:spPr>
          <a:xfrm>
            <a:off x="4666880" y="3584506"/>
            <a:ext cx="1152128" cy="106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http://icons.iconarchive.com/icons/icons8/ios7/128/Messaging-Sa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6747" y="4569023"/>
            <a:ext cx="445894" cy="44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24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68949" y="764704"/>
            <a:ext cx="5875259" cy="646331"/>
          </a:xfrm>
          <a:prstGeom prst="rect">
            <a:avLst/>
          </a:prstGeom>
          <a:noFill/>
        </p:spPr>
        <p:txBody>
          <a:bodyPr wrap="square" rtlCol="0">
            <a:spAutoFit/>
          </a:bodyPr>
          <a:lstStyle/>
          <a:p>
            <a:r>
              <a:rPr lang="it-IT" sz="3600" b="1" dirty="0"/>
              <a:t>Flesh </a:t>
            </a:r>
            <a:r>
              <a:rPr lang="it-IT" sz="3600" b="1" dirty="0" smtClean="0"/>
              <a:t>Firmness (Kg</a:t>
            </a:r>
            <a:r>
              <a:rPr lang="it-IT" sz="3600" b="1" dirty="0" smtClean="0">
                <a:latin typeface="Calibri" panose="020F0502020204030204" pitchFamily="34" charset="0"/>
              </a:rPr>
              <a:t>∙</a:t>
            </a:r>
            <a:r>
              <a:rPr lang="it-IT" sz="3600" b="1" dirty="0" smtClean="0"/>
              <a:t>cm</a:t>
            </a:r>
            <a:r>
              <a:rPr lang="it-IT" sz="3600" b="1" baseline="30000" dirty="0" smtClean="0"/>
              <a:t>-2</a:t>
            </a:r>
            <a:r>
              <a:rPr lang="it-IT" sz="3600" b="1" dirty="0" smtClean="0"/>
              <a:t> </a:t>
            </a:r>
            <a:r>
              <a:rPr lang="it-IT" sz="3600" b="1" dirty="0"/>
              <a:t>)</a:t>
            </a:r>
            <a:r>
              <a:rPr lang="it-IT" sz="3600" b="1" baseline="30000" dirty="0" smtClean="0"/>
              <a:t>  </a:t>
            </a:r>
            <a:endParaRPr lang="it-IT" sz="3600" b="1" baseline="30000" dirty="0"/>
          </a:p>
        </p:txBody>
      </p:sp>
      <p:pic>
        <p:nvPicPr>
          <p:cNvPr id="3" name="Picture 2"/>
          <p:cNvPicPr>
            <a:picLocks noChangeAspect="1"/>
          </p:cNvPicPr>
          <p:nvPr/>
        </p:nvPicPr>
        <p:blipFill>
          <a:blip r:embed="rId2" cstate="print"/>
          <a:stretch>
            <a:fillRect/>
          </a:stretch>
        </p:blipFill>
        <p:spPr>
          <a:xfrm>
            <a:off x="467544" y="1844824"/>
            <a:ext cx="6473737" cy="280831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564222" y="2312876"/>
            <a:ext cx="2496275" cy="1872207"/>
          </a:xfrm>
          <a:prstGeom prst="rect">
            <a:avLst/>
          </a:prstGeom>
        </p:spPr>
      </p:pic>
      <p:sp>
        <p:nvSpPr>
          <p:cNvPr id="5" name="CasellaDiTesto 6"/>
          <p:cNvSpPr txBox="1"/>
          <p:nvPr/>
        </p:nvSpPr>
        <p:spPr>
          <a:xfrm>
            <a:off x="714348" y="5072074"/>
            <a:ext cx="7929618" cy="1477328"/>
          </a:xfrm>
          <a:prstGeom prst="rect">
            <a:avLst/>
          </a:prstGeom>
          <a:noFill/>
        </p:spPr>
        <p:txBody>
          <a:bodyPr wrap="square" rtlCol="0">
            <a:spAutoFit/>
          </a:bodyPr>
          <a:lstStyle/>
          <a:p>
            <a:pPr>
              <a:buFont typeface="Arial" pitchFamily="34" charset="0"/>
              <a:buChar char="•"/>
            </a:pPr>
            <a:r>
              <a:rPr lang="it-IT" dirty="0" smtClean="0"/>
              <a:t> </a:t>
            </a:r>
            <a:r>
              <a:rPr lang="it-IT" u="sng" dirty="0" smtClean="0"/>
              <a:t>Flesh firmeness did not show differences between crop loads!!</a:t>
            </a:r>
          </a:p>
          <a:p>
            <a:pPr>
              <a:buFont typeface="Arial" pitchFamily="34" charset="0"/>
              <a:buChar char="•"/>
            </a:pPr>
            <a:endParaRPr lang="it-IT" u="sng" dirty="0" smtClean="0"/>
          </a:p>
          <a:p>
            <a:endParaRPr lang="it-IT" u="sng" dirty="0" smtClean="0"/>
          </a:p>
          <a:p>
            <a:pPr>
              <a:buFont typeface="Arial" pitchFamily="34" charset="0"/>
              <a:buChar char="•"/>
            </a:pPr>
            <a:endParaRPr lang="it-IT" u="sng" dirty="0" smtClean="0"/>
          </a:p>
          <a:p>
            <a:endParaRPr lang="it-IT" u="sng" dirty="0"/>
          </a:p>
        </p:txBody>
      </p:sp>
    </p:spTree>
    <p:extLst>
      <p:ext uri="{BB962C8B-B14F-4D97-AF65-F5344CB8AC3E}">
        <p14:creationId xmlns:p14="http://schemas.microsoft.com/office/powerpoint/2010/main" val="614233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a:xfrm>
            <a:off x="683568" y="549275"/>
            <a:ext cx="7776864" cy="1151533"/>
          </a:xfrm>
        </p:spPr>
        <p:txBody>
          <a:bodyPr/>
          <a:lstStyle/>
          <a:p>
            <a:pPr eaLnBrk="1" hangingPunct="1"/>
            <a:r>
              <a:rPr lang="en-AU" dirty="0" smtClean="0"/>
              <a:t>Fruit Maturity:</a:t>
            </a:r>
            <a:br>
              <a:rPr lang="en-AU" dirty="0" smtClean="0"/>
            </a:br>
            <a:r>
              <a:rPr lang="en-AU" dirty="0" smtClean="0"/>
              <a:t>The DA </a:t>
            </a:r>
            <a:r>
              <a:rPr lang="en-AU" sz="2000" dirty="0" smtClean="0"/>
              <a:t>(Difference of Absorbance) </a:t>
            </a:r>
            <a:r>
              <a:rPr lang="en-AU" dirty="0" smtClean="0"/>
              <a:t>Technology</a:t>
            </a:r>
            <a:endParaRPr lang="en-AU" sz="2000" dirty="0" smtClean="0"/>
          </a:p>
        </p:txBody>
      </p:sp>
      <p:sp>
        <p:nvSpPr>
          <p:cNvPr id="16386" name="Content Placeholder 4"/>
          <p:cNvSpPr>
            <a:spLocks noGrp="1"/>
          </p:cNvSpPr>
          <p:nvPr>
            <p:ph idx="1"/>
          </p:nvPr>
        </p:nvSpPr>
        <p:spPr/>
        <p:txBody>
          <a:bodyPr/>
          <a:lstStyle/>
          <a:p>
            <a:pPr eaLnBrk="1" hangingPunct="1"/>
            <a:r>
              <a:rPr lang="en-AU" dirty="0" smtClean="0"/>
              <a:t>Based on </a:t>
            </a:r>
            <a:r>
              <a:rPr lang="en-AU" dirty="0" err="1" smtClean="0"/>
              <a:t>vis</a:t>
            </a:r>
            <a:r>
              <a:rPr lang="en-AU" dirty="0" smtClean="0"/>
              <a:t>/NIR spectroscopy</a:t>
            </a:r>
          </a:p>
          <a:p>
            <a:pPr eaLnBrk="1" hangingPunct="1"/>
            <a:endParaRPr lang="en-AU" sz="1400" dirty="0" smtClean="0"/>
          </a:p>
          <a:p>
            <a:pPr eaLnBrk="1" hangingPunct="1"/>
            <a:r>
              <a:rPr lang="en-AU" dirty="0" smtClean="0"/>
              <a:t>Measures Chlorophyll-a content in mesocarp (difference between 720 and 670 nm)</a:t>
            </a:r>
          </a:p>
          <a:p>
            <a:pPr eaLnBrk="1" hangingPunct="1"/>
            <a:endParaRPr lang="en-AU" sz="1400" dirty="0" smtClean="0"/>
          </a:p>
          <a:p>
            <a:pPr eaLnBrk="1" hangingPunct="1"/>
            <a:r>
              <a:rPr lang="en-AU" dirty="0" smtClean="0"/>
              <a:t>Index of fruit physiological maturity stage</a:t>
            </a:r>
          </a:p>
          <a:p>
            <a:pPr eaLnBrk="1" hangingPunct="1"/>
            <a:endParaRPr lang="en-AU" sz="1400" dirty="0" smtClean="0"/>
          </a:p>
          <a:p>
            <a:pPr eaLnBrk="1" hangingPunct="1"/>
            <a:r>
              <a:rPr lang="en-AU" dirty="0" smtClean="0"/>
              <a:t>It is proved for climacteric fruit (stone and pome)</a:t>
            </a:r>
          </a:p>
        </p:txBody>
      </p:sp>
    </p:spTree>
    <p:extLst>
      <p:ext uri="{BB962C8B-B14F-4D97-AF65-F5344CB8AC3E}">
        <p14:creationId xmlns:p14="http://schemas.microsoft.com/office/powerpoint/2010/main" val="1708954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noChangeArrowheads="1"/>
          </p:cNvSpPr>
          <p:nvPr>
            <p:ph type="title"/>
          </p:nvPr>
        </p:nvSpPr>
        <p:spPr/>
        <p:txBody>
          <a:bodyPr/>
          <a:lstStyle/>
          <a:p>
            <a:r>
              <a:rPr lang="en-AU" dirty="0" smtClean="0"/>
              <a:t>I</a:t>
            </a:r>
            <a:r>
              <a:rPr lang="en-AU" baseline="-25000" dirty="0" smtClean="0"/>
              <a:t>AD</a:t>
            </a:r>
            <a:r>
              <a:rPr lang="en-AU" dirty="0" smtClean="0"/>
              <a:t> Index as indicator of maturity</a:t>
            </a:r>
          </a:p>
        </p:txBody>
      </p:sp>
      <p:pic>
        <p:nvPicPr>
          <p:cNvPr id="17410"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292" y="2672916"/>
            <a:ext cx="6769100" cy="3455987"/>
          </a:xfrm>
          <a:prstGeom prst="rect">
            <a:avLst/>
          </a:prstGeom>
          <a:noFill/>
          <a:ln w="9525">
            <a:noFill/>
            <a:miter lim="800000"/>
            <a:headEnd/>
            <a:tailEnd/>
          </a:ln>
        </p:spPr>
      </p:pic>
      <p:sp>
        <p:nvSpPr>
          <p:cNvPr id="17411" name="Rectangle 11"/>
          <p:cNvSpPr>
            <a:spLocks noChangeArrowheads="1"/>
          </p:cNvSpPr>
          <p:nvPr/>
        </p:nvSpPr>
        <p:spPr bwMode="auto">
          <a:xfrm>
            <a:off x="971550" y="1990725"/>
            <a:ext cx="7488238" cy="400050"/>
          </a:xfrm>
          <a:prstGeom prst="rect">
            <a:avLst/>
          </a:prstGeom>
          <a:noFill/>
          <a:ln w="9525">
            <a:noFill/>
            <a:miter lim="800000"/>
            <a:headEnd/>
            <a:tailEnd/>
          </a:ln>
        </p:spPr>
        <p:txBody>
          <a:bodyPr>
            <a:spAutoFit/>
          </a:bodyPr>
          <a:lstStyle/>
          <a:p>
            <a:r>
              <a:rPr lang="en-US" sz="2000"/>
              <a:t>In climacteric fruit chlorophyll content decrease during ripening</a:t>
            </a:r>
            <a:endParaRPr lang="it-IT" sz="2000"/>
          </a:p>
        </p:txBody>
      </p:sp>
      <p:grpSp>
        <p:nvGrpSpPr>
          <p:cNvPr id="14" name="Group 25"/>
          <p:cNvGrpSpPr>
            <a:grpSpLocks/>
          </p:cNvGrpSpPr>
          <p:nvPr/>
        </p:nvGrpSpPr>
        <p:grpSpPr bwMode="auto">
          <a:xfrm>
            <a:off x="3491879" y="1340768"/>
            <a:ext cx="3030538" cy="2447925"/>
            <a:chOff x="1474" y="981"/>
            <a:chExt cx="1909" cy="1542"/>
          </a:xfrm>
        </p:grpSpPr>
        <p:pic>
          <p:nvPicPr>
            <p:cNvPr id="17417" name="Picture 18" descr="big_sezione_2"/>
            <p:cNvPicPr>
              <a:picLocks noChangeAspect="1" noChangeArrowheads="1"/>
            </p:cNvPicPr>
            <p:nvPr/>
          </p:nvPicPr>
          <p:blipFill>
            <a:blip r:embed="rId4" cstate="email">
              <a:extLst>
                <a:ext uri="{28A0092B-C50C-407E-A947-70E740481C1C}">
                  <a14:useLocalDpi xmlns:a14="http://schemas.microsoft.com/office/drawing/2010/main"/>
                </a:ext>
              </a:extLst>
            </a:blip>
            <a:srcRect l="-3889"/>
            <a:stretch>
              <a:fillRect/>
            </a:stretch>
          </p:blipFill>
          <p:spPr bwMode="auto">
            <a:xfrm>
              <a:off x="2154" y="981"/>
              <a:ext cx="1229" cy="1225"/>
            </a:xfrm>
            <a:prstGeom prst="rect">
              <a:avLst/>
            </a:prstGeom>
            <a:noFill/>
            <a:ln w="9525">
              <a:noFill/>
              <a:miter lim="800000"/>
              <a:headEnd/>
              <a:tailEnd/>
            </a:ln>
          </p:spPr>
        </p:pic>
        <p:sp>
          <p:nvSpPr>
            <p:cNvPr id="17418" name="Line 22"/>
            <p:cNvSpPr>
              <a:spLocks noChangeShapeType="1"/>
            </p:cNvSpPr>
            <p:nvPr/>
          </p:nvSpPr>
          <p:spPr bwMode="auto">
            <a:xfrm flipV="1">
              <a:off x="1474" y="1979"/>
              <a:ext cx="771" cy="544"/>
            </a:xfrm>
            <a:prstGeom prst="line">
              <a:avLst/>
            </a:prstGeom>
            <a:noFill/>
            <a:ln w="101600">
              <a:solidFill>
                <a:srgbClr val="99CC00"/>
              </a:solidFill>
              <a:round/>
              <a:headEnd/>
              <a:tailEnd type="triangle" w="med" len="med"/>
            </a:ln>
          </p:spPr>
          <p:txBody>
            <a:bodyPr wrap="none" anchor="ctr"/>
            <a:lstStyle/>
            <a:p>
              <a:endParaRPr lang="en-US"/>
            </a:p>
          </p:txBody>
        </p:sp>
      </p:grpSp>
      <p:grpSp>
        <p:nvGrpSpPr>
          <p:cNvPr id="17" name="Group 26"/>
          <p:cNvGrpSpPr>
            <a:grpSpLocks/>
          </p:cNvGrpSpPr>
          <p:nvPr/>
        </p:nvGrpSpPr>
        <p:grpSpPr bwMode="auto">
          <a:xfrm>
            <a:off x="4068142" y="3356893"/>
            <a:ext cx="2520950" cy="2016125"/>
            <a:chOff x="1837" y="2251"/>
            <a:chExt cx="1588" cy="1270"/>
          </a:xfrm>
        </p:grpSpPr>
        <p:pic>
          <p:nvPicPr>
            <p:cNvPr id="17415" name="Picture 20" descr="big_sezione_2"/>
            <p:cNvPicPr>
              <a:picLocks noChangeAspect="1" noChangeArrowheads="1"/>
            </p:cNvPicPr>
            <p:nvPr/>
          </p:nvPicPr>
          <p:blipFill>
            <a:blip r:embed="rId5" cstate="email">
              <a:extLst>
                <a:ext uri="{28A0092B-C50C-407E-A947-70E740481C1C}">
                  <a14:useLocalDpi xmlns:a14="http://schemas.microsoft.com/office/drawing/2010/main"/>
                </a:ext>
              </a:extLst>
            </a:blip>
            <a:srcRect r="-2683"/>
            <a:stretch>
              <a:fillRect/>
            </a:stretch>
          </p:blipFill>
          <p:spPr bwMode="auto">
            <a:xfrm>
              <a:off x="2200" y="2251"/>
              <a:ext cx="1225" cy="1270"/>
            </a:xfrm>
            <a:prstGeom prst="rect">
              <a:avLst/>
            </a:prstGeom>
            <a:noFill/>
            <a:ln w="9525">
              <a:noFill/>
              <a:miter lim="800000"/>
              <a:headEnd/>
              <a:tailEnd/>
            </a:ln>
          </p:spPr>
        </p:pic>
        <p:sp>
          <p:nvSpPr>
            <p:cNvPr id="17416" name="Line 23"/>
            <p:cNvSpPr>
              <a:spLocks noChangeShapeType="1"/>
            </p:cNvSpPr>
            <p:nvPr/>
          </p:nvSpPr>
          <p:spPr bwMode="auto">
            <a:xfrm flipV="1">
              <a:off x="1837" y="2931"/>
              <a:ext cx="408" cy="272"/>
            </a:xfrm>
            <a:prstGeom prst="line">
              <a:avLst/>
            </a:prstGeom>
            <a:noFill/>
            <a:ln w="101600">
              <a:solidFill>
                <a:srgbClr val="FF9900"/>
              </a:solidFill>
              <a:round/>
              <a:headEnd/>
              <a:tailEnd type="triangle" w="med" len="med"/>
            </a:ln>
          </p:spPr>
          <p:txBody>
            <a:bodyPr wrap="none" anchor="ctr"/>
            <a:lstStyle/>
            <a:p>
              <a:endParaRPr lang="en-US"/>
            </a:p>
          </p:txBody>
        </p:sp>
      </p:grpSp>
    </p:spTree>
    <p:extLst>
      <p:ext uri="{BB962C8B-B14F-4D97-AF65-F5344CB8AC3E}">
        <p14:creationId xmlns:p14="http://schemas.microsoft.com/office/powerpoint/2010/main" val="292741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Right)">
                                      <p:cBhvr>
                                        <p:cTn id="7" dur="500"/>
                                        <p:tgtEl>
                                          <p:spTgt spid="17"/>
                                        </p:tgtEl>
                                      </p:cBhvr>
                                    </p:animEffect>
                                  </p:childTnLst>
                                </p:cTn>
                              </p:par>
                              <p:par>
                                <p:cTn id="8" presetID="18" presetClass="entr" presetSubtype="3"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upRigh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48" y="656692"/>
            <a:ext cx="8002587" cy="1116124"/>
          </a:xfrm>
        </p:spPr>
        <p:txBody>
          <a:bodyPr/>
          <a:lstStyle/>
          <a:p>
            <a:r>
              <a:rPr lang="en-US" sz="3200" dirty="0"/>
              <a:t>The I</a:t>
            </a:r>
            <a:r>
              <a:rPr lang="en-US" sz="3200" baseline="-25000" dirty="0"/>
              <a:t>AD</a:t>
            </a:r>
            <a:r>
              <a:rPr lang="en-US" sz="3200" dirty="0"/>
              <a:t> is related to the time course of ethylene production during fruit ripening</a:t>
            </a:r>
            <a:r>
              <a:rPr lang="it-IT" sz="3200" dirty="0"/>
              <a:t/>
            </a:r>
            <a:br>
              <a:rPr lang="it-IT" sz="3200" dirty="0"/>
            </a:br>
            <a:endParaRPr lang="en-AU" sz="3200" dirty="0"/>
          </a:p>
        </p:txBody>
      </p:sp>
      <p:sp>
        <p:nvSpPr>
          <p:cNvPr id="4" name="Text Box 49"/>
          <p:cNvSpPr txBox="1">
            <a:spLocks noChangeArrowheads="1"/>
          </p:cNvSpPr>
          <p:nvPr/>
        </p:nvSpPr>
        <p:spPr bwMode="auto">
          <a:xfrm>
            <a:off x="539750" y="1625600"/>
            <a:ext cx="7870825" cy="1385888"/>
          </a:xfrm>
          <a:prstGeom prst="rect">
            <a:avLst/>
          </a:prstGeom>
          <a:noFill/>
          <a:ln w="9525">
            <a:noFill/>
            <a:miter lim="800000"/>
            <a:headEnd/>
            <a:tailEnd/>
          </a:ln>
        </p:spPr>
        <p:txBody>
          <a:bodyPr>
            <a:spAutoFit/>
          </a:bodyPr>
          <a:lstStyle/>
          <a:p>
            <a:pPr>
              <a:buFontTx/>
              <a:buChar char="•"/>
            </a:pPr>
            <a:r>
              <a:rPr lang="en-GB" sz="2800" dirty="0"/>
              <a:t> I</a:t>
            </a:r>
            <a:r>
              <a:rPr lang="en-GB" sz="2800" baseline="-25000" dirty="0"/>
              <a:t>AD</a:t>
            </a:r>
            <a:r>
              <a:rPr lang="en-GB" sz="2800" dirty="0"/>
              <a:t> classes and ethylene production per variety are</a:t>
            </a:r>
            <a:r>
              <a:rPr lang="en-GB" sz="2800" b="1" dirty="0"/>
              <a:t> constant </a:t>
            </a:r>
            <a:r>
              <a:rPr lang="en-GB" sz="2800" dirty="0"/>
              <a:t>every year; it is cultivar specific</a:t>
            </a:r>
          </a:p>
          <a:p>
            <a:endParaRPr lang="en-GB" sz="2800" dirty="0"/>
          </a:p>
        </p:txBody>
      </p:sp>
      <p:pic>
        <p:nvPicPr>
          <p:cNvPr id="5" name="Picture 2" descr="J:\MAP\Premium Fruit\CHILLING INJURY 2 2012\Photos\Peaches GC 160112\DSC0098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0012" y="2551030"/>
            <a:ext cx="2536109" cy="33814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726841">
            <a:off x="506989" y="3239587"/>
            <a:ext cx="2786063" cy="2220913"/>
          </a:xfrm>
          <a:prstGeom prst="rect">
            <a:avLst/>
          </a:prstGeom>
          <a:noFill/>
          <a:ln w="25400" algn="ctr">
            <a:solidFill>
              <a:schemeClr val="tx1"/>
            </a:solidFill>
            <a:miter lim="800000"/>
            <a:headEnd/>
            <a:tailEnd/>
          </a:ln>
        </p:spPr>
      </p:pic>
      <p:grpSp>
        <p:nvGrpSpPr>
          <p:cNvPr id="18" name="Group 17"/>
          <p:cNvGrpSpPr/>
          <p:nvPr/>
        </p:nvGrpSpPr>
        <p:grpSpPr>
          <a:xfrm>
            <a:off x="2843808" y="2948837"/>
            <a:ext cx="5735862" cy="3291568"/>
            <a:chOff x="2843808" y="2948837"/>
            <a:chExt cx="5735862" cy="3291568"/>
          </a:xfrm>
        </p:grpSpPr>
        <p:grpSp>
          <p:nvGrpSpPr>
            <p:cNvPr id="14" name="Group 13"/>
            <p:cNvGrpSpPr/>
            <p:nvPr/>
          </p:nvGrpSpPr>
          <p:grpSpPr>
            <a:xfrm>
              <a:off x="2843808" y="2948837"/>
              <a:ext cx="5735862" cy="3291568"/>
              <a:chOff x="2843808" y="2757852"/>
              <a:chExt cx="5735862" cy="3291568"/>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808" y="2757852"/>
                <a:ext cx="5735862" cy="3291568"/>
              </a:xfrm>
              <a:prstGeom prst="rect">
                <a:avLst/>
              </a:prstGeom>
            </p:spPr>
          </p:pic>
          <p:sp>
            <p:nvSpPr>
              <p:cNvPr id="8" name="TextBox 13"/>
              <p:cNvSpPr txBox="1">
                <a:spLocks noChangeArrowheads="1"/>
              </p:cNvSpPr>
              <p:nvPr/>
            </p:nvSpPr>
            <p:spPr bwMode="auto">
              <a:xfrm>
                <a:off x="3851920" y="2915652"/>
                <a:ext cx="3024387" cy="369332"/>
              </a:xfrm>
              <a:prstGeom prst="rect">
                <a:avLst/>
              </a:prstGeom>
              <a:noFill/>
              <a:ln w="9525">
                <a:noFill/>
                <a:miter lim="800000"/>
                <a:headEnd/>
                <a:tailEnd/>
              </a:ln>
            </p:spPr>
            <p:txBody>
              <a:bodyPr wrap="square">
                <a:spAutoFit/>
              </a:bodyPr>
              <a:lstStyle/>
              <a:p>
                <a:r>
                  <a:rPr lang="en-AU" dirty="0" smtClean="0"/>
                  <a:t>Summer Flare 34 nectarine</a:t>
                </a:r>
                <a:endParaRPr lang="en-AU" dirty="0"/>
              </a:p>
            </p:txBody>
          </p:sp>
          <p:sp>
            <p:nvSpPr>
              <p:cNvPr id="13" name="Down Arrow 12"/>
              <p:cNvSpPr/>
              <p:nvPr/>
            </p:nvSpPr>
            <p:spPr>
              <a:xfrm>
                <a:off x="4689727" y="4005064"/>
                <a:ext cx="45719" cy="7920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5" name="TextBox 14"/>
            <p:cNvSpPr txBox="1"/>
            <p:nvPr/>
          </p:nvSpPr>
          <p:spPr>
            <a:xfrm>
              <a:off x="3707904" y="3645024"/>
              <a:ext cx="1326004" cy="369332"/>
            </a:xfrm>
            <a:prstGeom prst="rect">
              <a:avLst/>
            </a:prstGeom>
            <a:noFill/>
          </p:spPr>
          <p:txBody>
            <a:bodyPr wrap="none" rtlCol="0">
              <a:spAutoFit/>
            </a:bodyPr>
            <a:lstStyle/>
            <a:p>
              <a:r>
                <a:rPr lang="en-AU" dirty="0" smtClean="0"/>
                <a:t>Climacteric</a:t>
              </a:r>
              <a:endParaRPr lang="en-AU" dirty="0"/>
            </a:p>
          </p:txBody>
        </p:sp>
        <p:sp>
          <p:nvSpPr>
            <p:cNvPr id="16" name="TextBox 15"/>
            <p:cNvSpPr txBox="1"/>
            <p:nvPr/>
          </p:nvSpPr>
          <p:spPr>
            <a:xfrm>
              <a:off x="4932040" y="4194217"/>
              <a:ext cx="915635" cy="369332"/>
            </a:xfrm>
            <a:prstGeom prst="rect">
              <a:avLst/>
            </a:prstGeom>
            <a:noFill/>
          </p:spPr>
          <p:txBody>
            <a:bodyPr wrap="none" rtlCol="0">
              <a:spAutoFit/>
            </a:bodyPr>
            <a:lstStyle/>
            <a:p>
              <a:r>
                <a:rPr lang="en-AU" dirty="0" smtClean="0"/>
                <a:t>On-Set</a:t>
              </a:r>
              <a:endParaRPr lang="en-AU" dirty="0"/>
            </a:p>
          </p:txBody>
        </p:sp>
        <p:sp>
          <p:nvSpPr>
            <p:cNvPr id="17" name="TextBox 16"/>
            <p:cNvSpPr txBox="1"/>
            <p:nvPr/>
          </p:nvSpPr>
          <p:spPr>
            <a:xfrm>
              <a:off x="6732240" y="4225289"/>
              <a:ext cx="1762021" cy="369332"/>
            </a:xfrm>
            <a:prstGeom prst="rect">
              <a:avLst/>
            </a:prstGeom>
            <a:noFill/>
          </p:spPr>
          <p:txBody>
            <a:bodyPr wrap="none" rtlCol="0">
              <a:spAutoFit/>
            </a:bodyPr>
            <a:lstStyle/>
            <a:p>
              <a:r>
                <a:rPr lang="en-AU" dirty="0" smtClean="0"/>
                <a:t>Pre-Climacteric</a:t>
              </a:r>
              <a:endParaRPr lang="en-AU" dirty="0"/>
            </a:p>
          </p:txBody>
        </p:sp>
      </p:grpSp>
    </p:spTree>
    <p:extLst>
      <p:ext uri="{BB962C8B-B14F-4D97-AF65-F5344CB8AC3E}">
        <p14:creationId xmlns:p14="http://schemas.microsoft.com/office/powerpoint/2010/main" val="375573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116" y="1557338"/>
            <a:ext cx="4769768" cy="4769768"/>
          </a:xfrm>
          <a:prstGeom prst="rect">
            <a:avLst/>
          </a:prstGeom>
        </p:spPr>
      </p:pic>
      <p:sp>
        <p:nvSpPr>
          <p:cNvPr id="2" name="Title 1"/>
          <p:cNvSpPr>
            <a:spLocks noGrp="1"/>
          </p:cNvSpPr>
          <p:nvPr>
            <p:ph type="title"/>
          </p:nvPr>
        </p:nvSpPr>
        <p:spPr>
          <a:xfrm>
            <a:off x="539552" y="549275"/>
            <a:ext cx="7776864" cy="1008063"/>
          </a:xfrm>
        </p:spPr>
        <p:txBody>
          <a:bodyPr/>
          <a:lstStyle/>
          <a:p>
            <a:r>
              <a:rPr lang="en-AU" dirty="0" smtClean="0"/>
              <a:t>Correlation with classical destructive measurements Williams</a:t>
            </a:r>
            <a:endParaRPr lang="en-AU" dirty="0"/>
          </a:p>
        </p:txBody>
      </p:sp>
      <p:sp>
        <p:nvSpPr>
          <p:cNvPr id="3" name="Content Placeholder 2"/>
          <p:cNvSpPr>
            <a:spLocks noGrp="1"/>
          </p:cNvSpPr>
          <p:nvPr>
            <p:ph idx="1"/>
          </p:nvPr>
        </p:nvSpPr>
        <p:spPr/>
        <p:txBody>
          <a:bodyPr/>
          <a:lstStyle/>
          <a:p>
            <a:pPr marL="0" indent="0">
              <a:buNone/>
            </a:pPr>
            <a:endParaRPr lang="en-AU" dirty="0" smtClean="0"/>
          </a:p>
          <a:p>
            <a:pPr marL="0" indent="0">
              <a:buNone/>
            </a:pPr>
            <a:r>
              <a:rPr lang="en-AU" dirty="0" smtClean="0"/>
              <a:t>R</a:t>
            </a:r>
            <a:r>
              <a:rPr lang="en-AU" baseline="30000" dirty="0" smtClean="0"/>
              <a:t>2 </a:t>
            </a:r>
            <a:r>
              <a:rPr lang="en-AU" dirty="0" smtClean="0"/>
              <a:t>= 0.88</a:t>
            </a:r>
            <a:endParaRPr lang="en-AU" dirty="0"/>
          </a:p>
        </p:txBody>
      </p:sp>
    </p:spTree>
    <p:extLst>
      <p:ext uri="{BB962C8B-B14F-4D97-AF65-F5344CB8AC3E}">
        <p14:creationId xmlns:p14="http://schemas.microsoft.com/office/powerpoint/2010/main" val="3279404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5356"/>
            <a:ext cx="7776864" cy="1008063"/>
          </a:xfrm>
        </p:spPr>
        <p:txBody>
          <a:bodyPr/>
          <a:lstStyle/>
          <a:p>
            <a:r>
              <a:rPr lang="en-AU" dirty="0" smtClean="0"/>
              <a:t>Correlation with classical destructive measurements Williams</a:t>
            </a:r>
            <a:endParaRPr lang="en-AU" dirty="0"/>
          </a:p>
        </p:txBody>
      </p:sp>
      <p:sp>
        <p:nvSpPr>
          <p:cNvPr id="3" name="Content Placeholder 2"/>
          <p:cNvSpPr>
            <a:spLocks noGrp="1"/>
          </p:cNvSpPr>
          <p:nvPr>
            <p:ph idx="1"/>
          </p:nvPr>
        </p:nvSpPr>
        <p:spPr/>
        <p:txBody>
          <a:bodyPr/>
          <a:lstStyle/>
          <a:p>
            <a:pPr marL="0" indent="0">
              <a:buNone/>
            </a:pPr>
            <a:endParaRPr lang="en-AU" dirty="0" smtClean="0"/>
          </a:p>
          <a:p>
            <a:pPr marL="0" indent="0">
              <a:buNone/>
            </a:pPr>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428" y="1557338"/>
            <a:ext cx="4725144" cy="4725144"/>
          </a:xfrm>
          <a:prstGeom prst="rect">
            <a:avLst/>
          </a:prstGeom>
        </p:spPr>
      </p:pic>
      <p:sp>
        <p:nvSpPr>
          <p:cNvPr id="6" name="Content Placeholder 2"/>
          <p:cNvSpPr txBox="1">
            <a:spLocks/>
          </p:cNvSpPr>
          <p:nvPr/>
        </p:nvSpPr>
        <p:spPr bwMode="auto">
          <a:xfrm>
            <a:off x="835968" y="2287588"/>
            <a:ext cx="7776864"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rgbClr val="404040"/>
                </a:solidFill>
                <a:latin typeface="+mn-lt"/>
                <a:ea typeface="+mn-ea"/>
                <a:cs typeface="+mn-cs"/>
              </a:defRPr>
            </a:lvl1pPr>
            <a:lvl2pPr marL="742950" indent="-285750" algn="l" rtl="0" fontAlgn="base">
              <a:spcBef>
                <a:spcPct val="20000"/>
              </a:spcBef>
              <a:spcAft>
                <a:spcPct val="0"/>
              </a:spcAft>
              <a:buChar char="–"/>
              <a:defRPr sz="2000">
                <a:solidFill>
                  <a:srgbClr val="404040"/>
                </a:solidFill>
                <a:latin typeface="+mn-lt"/>
              </a:defRPr>
            </a:lvl2pPr>
            <a:lvl3pPr marL="1143000" indent="-228600" algn="l" rtl="0" fontAlgn="base">
              <a:spcBef>
                <a:spcPct val="20000"/>
              </a:spcBef>
              <a:spcAft>
                <a:spcPct val="0"/>
              </a:spcAft>
              <a:buChar char="•"/>
              <a:defRPr sz="2000">
                <a:solidFill>
                  <a:srgbClr val="404040"/>
                </a:solidFill>
                <a:latin typeface="+mn-lt"/>
              </a:defRPr>
            </a:lvl3pPr>
            <a:lvl4pPr marL="1600200" indent="-228600" algn="l" rtl="0" fontAlgn="base">
              <a:spcBef>
                <a:spcPct val="20000"/>
              </a:spcBef>
              <a:spcAft>
                <a:spcPct val="0"/>
              </a:spcAft>
              <a:buChar char="–"/>
              <a:defRPr sz="2000">
                <a:solidFill>
                  <a:srgbClr val="404040"/>
                </a:solidFill>
                <a:latin typeface="+mn-lt"/>
              </a:defRPr>
            </a:lvl4pPr>
            <a:lvl5pPr marL="2057400" indent="-228600" algn="l" rtl="0" fontAlgn="base">
              <a:spcBef>
                <a:spcPct val="20000"/>
              </a:spcBef>
              <a:spcAft>
                <a:spcPct val="0"/>
              </a:spcAft>
              <a:buChar char="»"/>
              <a:defRPr sz="2000">
                <a:solidFill>
                  <a:srgbClr val="404040"/>
                </a:solidFill>
                <a:latin typeface="+mn-lt"/>
              </a:defRPr>
            </a:lvl5pPr>
            <a:lvl6pPr marL="2514600" indent="-228600" algn="l" rtl="0" fontAlgn="base">
              <a:spcBef>
                <a:spcPct val="20000"/>
              </a:spcBef>
              <a:spcAft>
                <a:spcPct val="0"/>
              </a:spcAft>
              <a:buChar char="»"/>
              <a:defRPr sz="2000">
                <a:solidFill>
                  <a:srgbClr val="404040"/>
                </a:solidFill>
                <a:latin typeface="+mn-lt"/>
              </a:defRPr>
            </a:lvl6pPr>
            <a:lvl7pPr marL="2971800" indent="-228600" algn="l" rtl="0" fontAlgn="base">
              <a:spcBef>
                <a:spcPct val="20000"/>
              </a:spcBef>
              <a:spcAft>
                <a:spcPct val="0"/>
              </a:spcAft>
              <a:buChar char="»"/>
              <a:defRPr sz="2000">
                <a:solidFill>
                  <a:srgbClr val="404040"/>
                </a:solidFill>
                <a:latin typeface="+mn-lt"/>
              </a:defRPr>
            </a:lvl7pPr>
            <a:lvl8pPr marL="3429000" indent="-228600" algn="l" rtl="0" fontAlgn="base">
              <a:spcBef>
                <a:spcPct val="20000"/>
              </a:spcBef>
              <a:spcAft>
                <a:spcPct val="0"/>
              </a:spcAft>
              <a:buChar char="»"/>
              <a:defRPr sz="2000">
                <a:solidFill>
                  <a:srgbClr val="404040"/>
                </a:solidFill>
                <a:latin typeface="+mn-lt"/>
              </a:defRPr>
            </a:lvl8pPr>
            <a:lvl9pPr marL="3886200" indent="-228600" algn="l" rtl="0" fontAlgn="base">
              <a:spcBef>
                <a:spcPct val="20000"/>
              </a:spcBef>
              <a:spcAft>
                <a:spcPct val="0"/>
              </a:spcAft>
              <a:buChar char="»"/>
              <a:defRPr sz="2000">
                <a:solidFill>
                  <a:srgbClr val="404040"/>
                </a:solidFill>
                <a:latin typeface="+mn-lt"/>
              </a:defRPr>
            </a:lvl9pPr>
          </a:lstStyle>
          <a:p>
            <a:pPr marL="0" indent="0">
              <a:buFontTx/>
              <a:buNone/>
            </a:pPr>
            <a:endParaRPr lang="en-AU" kern="0" dirty="0" smtClean="0"/>
          </a:p>
          <a:p>
            <a:pPr marL="0" indent="0">
              <a:buFontTx/>
              <a:buNone/>
            </a:pPr>
            <a:r>
              <a:rPr lang="en-AU" kern="0" dirty="0" smtClean="0"/>
              <a:t>R</a:t>
            </a:r>
            <a:r>
              <a:rPr lang="en-AU" kern="0" baseline="30000" dirty="0" smtClean="0"/>
              <a:t>2 </a:t>
            </a:r>
            <a:r>
              <a:rPr lang="en-AU" kern="0" dirty="0" smtClean="0"/>
              <a:t>= 0.93</a:t>
            </a:r>
            <a:endParaRPr lang="en-AU" kern="0" dirty="0"/>
          </a:p>
        </p:txBody>
      </p:sp>
    </p:spTree>
    <p:extLst>
      <p:ext uri="{BB962C8B-B14F-4D97-AF65-F5344CB8AC3E}">
        <p14:creationId xmlns:p14="http://schemas.microsoft.com/office/powerpoint/2010/main" val="3332544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555" name="Object 3"/>
          <p:cNvGraphicFramePr>
            <a:graphicFrameLocks noGrp="1" noChangeAspect="1"/>
          </p:cNvGraphicFramePr>
          <p:nvPr>
            <p:ph sz="half" idx="1"/>
          </p:nvPr>
        </p:nvGraphicFramePr>
        <p:xfrm>
          <a:off x="1116013" y="1389063"/>
          <a:ext cx="7056437" cy="4116387"/>
        </p:xfrm>
        <a:graphic>
          <a:graphicData uri="http://schemas.openxmlformats.org/presentationml/2006/ole">
            <mc:AlternateContent xmlns:mc="http://schemas.openxmlformats.org/markup-compatibility/2006">
              <mc:Choice xmlns:v="urn:schemas-microsoft-com:vml" Requires="v">
                <p:oleObj spid="_x0000_s3087" name="Chart" r:id="rId3" imgW="5895975" imgH="3438525" progId="Excel.Chart.8">
                  <p:embed/>
                </p:oleObj>
              </mc:Choice>
              <mc:Fallback>
                <p:oleObj name="Chart" r:id="rId3" imgW="5895975" imgH="343852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389063"/>
                        <a:ext cx="7056437" cy="411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1559" name="Rectangle 7"/>
          <p:cNvSpPr>
            <a:spLocks noChangeArrowheads="1"/>
          </p:cNvSpPr>
          <p:nvPr/>
        </p:nvSpPr>
        <p:spPr bwMode="auto">
          <a:xfrm>
            <a:off x="3059113" y="5661025"/>
            <a:ext cx="2257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r</a:t>
            </a:r>
            <a:r>
              <a:rPr lang="en-US" altLang="en-US" sz="1800" baseline="30000"/>
              <a:t>2</a:t>
            </a:r>
            <a:r>
              <a:rPr lang="en-US" altLang="en-US" sz="1800"/>
              <a:t> = 0.52; p&lt;0.001</a:t>
            </a:r>
            <a:endParaRPr lang="en-AU" altLang="en-US" sz="1800"/>
          </a:p>
        </p:txBody>
      </p:sp>
      <p:sp>
        <p:nvSpPr>
          <p:cNvPr id="2" name="Title 1"/>
          <p:cNvSpPr>
            <a:spLocks noGrp="1"/>
          </p:cNvSpPr>
          <p:nvPr>
            <p:ph type="title"/>
          </p:nvPr>
        </p:nvSpPr>
        <p:spPr/>
        <p:txBody>
          <a:bodyPr/>
          <a:lstStyle/>
          <a:p>
            <a:r>
              <a:rPr lang="en-AU" dirty="0" smtClean="0"/>
              <a:t>Nectarine September Red</a:t>
            </a:r>
            <a:endParaRPr lang="en-AU" dirty="0"/>
          </a:p>
        </p:txBody>
      </p:sp>
    </p:spTree>
    <p:extLst>
      <p:ext uri="{BB962C8B-B14F-4D97-AF65-F5344CB8AC3E}">
        <p14:creationId xmlns:p14="http://schemas.microsoft.com/office/powerpoint/2010/main" val="47191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Layout</a:t>
            </a:r>
            <a:endParaRPr lang="en-AU" dirty="0"/>
          </a:p>
        </p:txBody>
      </p:sp>
      <p:sp>
        <p:nvSpPr>
          <p:cNvPr id="3" name="Content Placeholder 2"/>
          <p:cNvSpPr>
            <a:spLocks noGrp="1"/>
          </p:cNvSpPr>
          <p:nvPr>
            <p:ph idx="1"/>
          </p:nvPr>
        </p:nvSpPr>
        <p:spPr/>
        <p:txBody>
          <a:bodyPr/>
          <a:lstStyle/>
          <a:p>
            <a:r>
              <a:rPr lang="en-AU" dirty="0" smtClean="0"/>
              <a:t>Introduction </a:t>
            </a:r>
          </a:p>
          <a:p>
            <a:endParaRPr lang="en-AU" sz="1400" dirty="0" smtClean="0"/>
          </a:p>
          <a:p>
            <a:r>
              <a:rPr lang="en-AU" dirty="0" smtClean="0"/>
              <a:t>New technology</a:t>
            </a:r>
          </a:p>
          <a:p>
            <a:pPr marL="0" indent="0">
              <a:buNone/>
            </a:pPr>
            <a:endParaRPr lang="en-AU" sz="1400" dirty="0" smtClean="0"/>
          </a:p>
          <a:p>
            <a:r>
              <a:rPr lang="en-AU" dirty="0" smtClean="0"/>
              <a:t>Fruit maturity</a:t>
            </a:r>
          </a:p>
          <a:p>
            <a:endParaRPr lang="en-AU" sz="1400" dirty="0" smtClean="0"/>
          </a:p>
          <a:p>
            <a:r>
              <a:rPr lang="en-AU" dirty="0" smtClean="0"/>
              <a:t>Conclusions</a:t>
            </a:r>
            <a:endParaRPr lang="en-AU" dirty="0"/>
          </a:p>
        </p:txBody>
      </p:sp>
    </p:spTree>
    <p:extLst>
      <p:ext uri="{BB962C8B-B14F-4D97-AF65-F5344CB8AC3E}">
        <p14:creationId xmlns:p14="http://schemas.microsoft.com/office/powerpoint/2010/main" val="4201441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2800" b="1" dirty="0" smtClean="0"/>
              <a:t>Maturity monitoring in the field 2014</a:t>
            </a:r>
            <a:endParaRPr lang="en-AU" sz="2800" b="1" dirty="0"/>
          </a:p>
        </p:txBody>
      </p:sp>
      <p:graphicFrame>
        <p:nvGraphicFramePr>
          <p:cNvPr id="4" name="Chart 3"/>
          <p:cNvGraphicFramePr>
            <a:graphicFrameLocks/>
          </p:cNvGraphicFramePr>
          <p:nvPr>
            <p:extLst>
              <p:ext uri="{D42A27DB-BD31-4B8C-83A1-F6EECF244321}">
                <p14:modId xmlns:p14="http://schemas.microsoft.com/office/powerpoint/2010/main" val="3673524896"/>
              </p:ext>
            </p:extLst>
          </p:nvPr>
        </p:nvGraphicFramePr>
        <p:xfrm>
          <a:off x="1259632" y="1484784"/>
          <a:ext cx="684076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436096" y="1988840"/>
            <a:ext cx="1354385" cy="338554"/>
          </a:xfrm>
          <a:prstGeom prst="rect">
            <a:avLst/>
          </a:prstGeom>
          <a:noFill/>
        </p:spPr>
        <p:txBody>
          <a:bodyPr wrap="square" rtlCol="0">
            <a:spAutoFit/>
          </a:bodyPr>
          <a:lstStyle/>
          <a:p>
            <a:r>
              <a:rPr lang="en-AU" sz="1600" dirty="0" smtClean="0"/>
              <a:t>Williams </a:t>
            </a:r>
            <a:endParaRPr lang="en-AU" sz="1600" dirty="0"/>
          </a:p>
        </p:txBody>
      </p:sp>
      <p:sp>
        <p:nvSpPr>
          <p:cNvPr id="6" name="TextBox 5"/>
          <p:cNvSpPr txBox="1"/>
          <p:nvPr/>
        </p:nvSpPr>
        <p:spPr>
          <a:xfrm>
            <a:off x="4427984" y="3212976"/>
            <a:ext cx="1152128" cy="338554"/>
          </a:xfrm>
          <a:prstGeom prst="rect">
            <a:avLst/>
          </a:prstGeom>
          <a:noFill/>
        </p:spPr>
        <p:txBody>
          <a:bodyPr wrap="square" rtlCol="0">
            <a:spAutoFit/>
          </a:bodyPr>
          <a:lstStyle/>
          <a:p>
            <a:r>
              <a:rPr lang="en-AU" sz="1600" dirty="0" err="1" smtClean="0"/>
              <a:t>Lanya</a:t>
            </a:r>
            <a:r>
              <a:rPr lang="en-AU" sz="1600" dirty="0" smtClean="0"/>
              <a:t> </a:t>
            </a:r>
            <a:endParaRPr lang="en-AU" sz="1600" dirty="0"/>
          </a:p>
        </p:txBody>
      </p:sp>
    </p:spTree>
    <p:extLst>
      <p:ext uri="{BB962C8B-B14F-4D97-AF65-F5344CB8AC3E}">
        <p14:creationId xmlns:p14="http://schemas.microsoft.com/office/powerpoint/2010/main" val="2399247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AU" dirty="0" smtClean="0"/>
              <a:t>Usefulness in the field (pre-harvest)</a:t>
            </a:r>
          </a:p>
        </p:txBody>
      </p:sp>
      <p:graphicFrame>
        <p:nvGraphicFramePr>
          <p:cNvPr id="4" name="Chart 3"/>
          <p:cNvGraphicFramePr>
            <a:graphicFrameLocks/>
          </p:cNvGraphicFramePr>
          <p:nvPr>
            <p:extLst>
              <p:ext uri="{D42A27DB-BD31-4B8C-83A1-F6EECF244321}">
                <p14:modId xmlns:p14="http://schemas.microsoft.com/office/powerpoint/2010/main" val="4080612236"/>
              </p:ext>
            </p:extLst>
          </p:nvPr>
        </p:nvGraphicFramePr>
        <p:xfrm>
          <a:off x="1122891" y="1628278"/>
          <a:ext cx="7266252" cy="423923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C:\Users\Alessandro\Desktop\Tesi IMaHS\Thinning trial\Foto\210513 Maurà\DAmeter.jpg"/>
          <p:cNvPicPr>
            <a:picLocks noChangeAspect="1" noChangeArrowheads="1"/>
          </p:cNvPicPr>
          <p:nvPr/>
        </p:nvPicPr>
        <p:blipFill>
          <a:blip r:embed="rId4" cstate="print"/>
          <a:srcRect/>
          <a:stretch>
            <a:fillRect/>
          </a:stretch>
        </p:blipFill>
        <p:spPr bwMode="auto">
          <a:xfrm>
            <a:off x="7139062" y="5193196"/>
            <a:ext cx="1501390" cy="1112987"/>
          </a:xfrm>
          <a:prstGeom prst="rect">
            <a:avLst/>
          </a:prstGeom>
          <a:noFill/>
        </p:spPr>
      </p:pic>
    </p:spTree>
    <p:extLst>
      <p:ext uri="{BB962C8B-B14F-4D97-AF65-F5344CB8AC3E}">
        <p14:creationId xmlns:p14="http://schemas.microsoft.com/office/powerpoint/2010/main" val="3086043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Understand the orchard</a:t>
            </a:r>
          </a:p>
        </p:txBody>
      </p:sp>
      <p:graphicFrame>
        <p:nvGraphicFramePr>
          <p:cNvPr id="4" name="Grafico 4"/>
          <p:cNvGraphicFramePr>
            <a:graphicFrameLocks/>
          </p:cNvGraphicFramePr>
          <p:nvPr>
            <p:extLst>
              <p:ext uri="{D42A27DB-BD31-4B8C-83A1-F6EECF244321}">
                <p14:modId xmlns:p14="http://schemas.microsoft.com/office/powerpoint/2010/main" val="318324529"/>
              </p:ext>
            </p:extLst>
          </p:nvPr>
        </p:nvGraphicFramePr>
        <p:xfrm>
          <a:off x="971600" y="1412776"/>
          <a:ext cx="7115175" cy="4886324"/>
        </p:xfrm>
        <a:graphic>
          <a:graphicData uri="http://schemas.openxmlformats.org/drawingml/2006/chart">
            <c:chart xmlns:c="http://schemas.openxmlformats.org/drawingml/2006/chart" xmlns:r="http://schemas.openxmlformats.org/officeDocument/2006/relationships" r:id="rId3"/>
          </a:graphicData>
        </a:graphic>
      </p:graphicFrame>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332656"/>
            <a:ext cx="1500187"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583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AU" dirty="0" smtClean="0"/>
              <a:t>Understand the orchard</a:t>
            </a:r>
          </a:p>
        </p:txBody>
      </p:sp>
      <p:graphicFrame>
        <p:nvGraphicFramePr>
          <p:cNvPr id="9" name="Grafico 5"/>
          <p:cNvGraphicFramePr>
            <a:graphicFrameLocks/>
          </p:cNvGraphicFramePr>
          <p:nvPr>
            <p:extLst>
              <p:ext uri="{D42A27DB-BD31-4B8C-83A1-F6EECF244321}">
                <p14:modId xmlns:p14="http://schemas.microsoft.com/office/powerpoint/2010/main" val="484314555"/>
              </p:ext>
            </p:extLst>
          </p:nvPr>
        </p:nvGraphicFramePr>
        <p:xfrm>
          <a:off x="683568" y="1484784"/>
          <a:ext cx="7848872" cy="473392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2" descr="C:\Users\Alessandro\Desktop\Tesi IMaHS\Thinning trial\Foto\210513 Maurà\DAmeter.jpg"/>
          <p:cNvPicPr>
            <a:picLocks noChangeAspect="1" noChangeArrowheads="1"/>
          </p:cNvPicPr>
          <p:nvPr/>
        </p:nvPicPr>
        <p:blipFill>
          <a:blip r:embed="rId4" cstate="print"/>
          <a:srcRect/>
          <a:stretch>
            <a:fillRect/>
          </a:stretch>
        </p:blipFill>
        <p:spPr bwMode="auto">
          <a:xfrm>
            <a:off x="7308304" y="332656"/>
            <a:ext cx="1501390" cy="1112987"/>
          </a:xfrm>
          <a:prstGeom prst="rect">
            <a:avLst/>
          </a:prstGeom>
          <a:noFill/>
        </p:spPr>
      </p:pic>
    </p:spTree>
    <p:extLst>
      <p:ext uri="{BB962C8B-B14F-4D97-AF65-F5344CB8AC3E}">
        <p14:creationId xmlns:p14="http://schemas.microsoft.com/office/powerpoint/2010/main" val="3297594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549275"/>
            <a:ext cx="5363951" cy="719485"/>
          </a:xfrm>
        </p:spPr>
        <p:txBody>
          <a:bodyPr/>
          <a:lstStyle/>
          <a:p>
            <a:r>
              <a:rPr lang="en-AU" dirty="0"/>
              <a:t>Predict harvest date </a:t>
            </a:r>
          </a:p>
        </p:txBody>
      </p:sp>
      <p:graphicFrame>
        <p:nvGraphicFramePr>
          <p:cNvPr id="4" name="Object 3"/>
          <p:cNvGraphicFramePr>
            <a:graphicFrameLocks noChangeAspect="1"/>
          </p:cNvGraphicFramePr>
          <p:nvPr>
            <p:extLst>
              <p:ext uri="{D42A27DB-BD31-4B8C-83A1-F6EECF244321}">
                <p14:modId xmlns:p14="http://schemas.microsoft.com/office/powerpoint/2010/main" val="2747217540"/>
              </p:ext>
            </p:extLst>
          </p:nvPr>
        </p:nvGraphicFramePr>
        <p:xfrm>
          <a:off x="2087724" y="1304764"/>
          <a:ext cx="5786437" cy="4931990"/>
        </p:xfrm>
        <a:graphic>
          <a:graphicData uri="http://schemas.openxmlformats.org/presentationml/2006/ole">
            <mc:AlternateContent xmlns:mc="http://schemas.openxmlformats.org/markup-compatibility/2006">
              <mc:Choice xmlns:v="urn:schemas-microsoft-com:vml" Requires="v">
                <p:oleObj spid="_x0000_s2063" name="SPW 12.0 Graph" r:id="rId4" imgW="5367416" imgH="5173879" progId="">
                  <p:embed/>
                </p:oleObj>
              </mc:Choice>
              <mc:Fallback>
                <p:oleObj name="SPW 12.0 Graph" r:id="rId4" imgW="5367416" imgH="517387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7724" y="1304764"/>
                        <a:ext cx="5786437" cy="4931990"/>
                      </a:xfrm>
                      <a:prstGeom prst="rect">
                        <a:avLst/>
                      </a:prstGeom>
                      <a:noFill/>
                      <a:ln>
                        <a:noFill/>
                      </a:ln>
                    </p:spPr>
                  </p:pic>
                </p:oleObj>
              </mc:Fallback>
            </mc:AlternateContent>
          </a:graphicData>
        </a:graphic>
      </p:graphicFrame>
      <p:sp>
        <p:nvSpPr>
          <p:cNvPr id="3" name="TextBox 2"/>
          <p:cNvSpPr txBox="1"/>
          <p:nvPr/>
        </p:nvSpPr>
        <p:spPr>
          <a:xfrm>
            <a:off x="4240324" y="5301208"/>
            <a:ext cx="2160240" cy="307777"/>
          </a:xfrm>
          <a:prstGeom prst="rect">
            <a:avLst/>
          </a:prstGeom>
          <a:solidFill>
            <a:schemeClr val="bg1"/>
          </a:solidFill>
        </p:spPr>
        <p:txBody>
          <a:bodyPr wrap="square" rtlCol="0">
            <a:spAutoFit/>
          </a:bodyPr>
          <a:lstStyle/>
          <a:p>
            <a:r>
              <a:rPr lang="en-AU" sz="1400" dirty="0" smtClean="0"/>
              <a:t>Days After Full Bloom</a:t>
            </a:r>
            <a:endParaRPr lang="en-AU" sz="1400" dirty="0"/>
          </a:p>
        </p:txBody>
      </p:sp>
    </p:spTree>
    <p:extLst>
      <p:ext uri="{BB962C8B-B14F-4D97-AF65-F5344CB8AC3E}">
        <p14:creationId xmlns:p14="http://schemas.microsoft.com/office/powerpoint/2010/main" val="14344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197722540"/>
              </p:ext>
            </p:extLst>
          </p:nvPr>
        </p:nvGraphicFramePr>
        <p:xfrm>
          <a:off x="611560" y="692696"/>
          <a:ext cx="7920880" cy="54726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8819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AU" dirty="0" smtClean="0"/>
              <a:t>Predict harvest date and storability.</a:t>
            </a:r>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 name="Object 4"/>
          <p:cNvGraphicFramePr>
            <a:graphicFrameLocks noChangeAspect="1"/>
          </p:cNvGraphicFramePr>
          <p:nvPr>
            <p:extLst>
              <p:ext uri="{D42A27DB-BD31-4B8C-83A1-F6EECF244321}">
                <p14:modId xmlns:p14="http://schemas.microsoft.com/office/powerpoint/2010/main" val="649695452"/>
              </p:ext>
            </p:extLst>
          </p:nvPr>
        </p:nvGraphicFramePr>
        <p:xfrm>
          <a:off x="1238250" y="1484313"/>
          <a:ext cx="6667500" cy="45942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019925" y="1557338"/>
            <a:ext cx="1519238" cy="646112"/>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wrap="none">
            <a:spAutoFit/>
          </a:bodyPr>
          <a:lstStyle/>
          <a:p>
            <a:pPr>
              <a:defRPr/>
            </a:pPr>
            <a:r>
              <a:rPr lang="en-AU" dirty="0"/>
              <a:t>Royal Gala</a:t>
            </a:r>
          </a:p>
          <a:p>
            <a:pPr>
              <a:defRPr/>
            </a:pPr>
            <a:r>
              <a:rPr lang="en-AU" dirty="0"/>
              <a:t>Irrigation trial</a:t>
            </a:r>
          </a:p>
        </p:txBody>
      </p:sp>
    </p:spTree>
    <p:extLst>
      <p:ext uri="{BB962C8B-B14F-4D97-AF65-F5344CB8AC3E}">
        <p14:creationId xmlns:p14="http://schemas.microsoft.com/office/powerpoint/2010/main" val="1330139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9275"/>
            <a:ext cx="7776864" cy="1151533"/>
          </a:xfrm>
        </p:spPr>
        <p:txBody>
          <a:bodyPr/>
          <a:lstStyle/>
          <a:p>
            <a:r>
              <a:rPr lang="en-AU" sz="3200" dirty="0" smtClean="0"/>
              <a:t>I</a:t>
            </a:r>
            <a:r>
              <a:rPr lang="en-AU" sz="3200" baseline="-25000" dirty="0" smtClean="0"/>
              <a:t>AD </a:t>
            </a:r>
            <a:r>
              <a:rPr lang="en-AU" sz="3200" dirty="0" smtClean="0"/>
              <a:t>Measured for Postharvest evaluations</a:t>
            </a:r>
            <a:endParaRPr lang="en-AU"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5856" y="2204864"/>
            <a:ext cx="2993231" cy="3990975"/>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125" r="6081"/>
          <a:stretch/>
        </p:blipFill>
        <p:spPr>
          <a:xfrm>
            <a:off x="755576" y="2204863"/>
            <a:ext cx="2539013" cy="39924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5492" t="414" r="20782"/>
          <a:stretch/>
        </p:blipFill>
        <p:spPr>
          <a:xfrm>
            <a:off x="6228184" y="2204863"/>
            <a:ext cx="2327625" cy="3975873"/>
          </a:xfrm>
          <a:prstGeom prst="rect">
            <a:avLst/>
          </a:prstGeom>
        </p:spPr>
      </p:pic>
    </p:spTree>
    <p:extLst>
      <p:ext uri="{BB962C8B-B14F-4D97-AF65-F5344CB8AC3E}">
        <p14:creationId xmlns:p14="http://schemas.microsoft.com/office/powerpoint/2010/main" val="3988575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Fruit segregated by </a:t>
            </a:r>
            <a:r>
              <a:rPr lang="en-AU" dirty="0" smtClean="0"/>
              <a:t> I</a:t>
            </a:r>
            <a:r>
              <a:rPr lang="en-AU" baseline="-25000" dirty="0" smtClean="0"/>
              <a:t>AD</a:t>
            </a:r>
            <a:r>
              <a:rPr lang="en-AU" dirty="0" smtClean="0"/>
              <a:t> Value</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42384" y="1916832"/>
            <a:ext cx="3186000" cy="4248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033" y="1916833"/>
            <a:ext cx="3186000" cy="4248000"/>
          </a:xfrm>
          <a:prstGeom prst="rect">
            <a:avLst/>
          </a:prstGeom>
        </p:spPr>
      </p:pic>
    </p:spTree>
    <p:extLst>
      <p:ext uri="{BB962C8B-B14F-4D97-AF65-F5344CB8AC3E}">
        <p14:creationId xmlns:p14="http://schemas.microsoft.com/office/powerpoint/2010/main" val="2304910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a:t>
            </a:r>
            <a:r>
              <a:rPr lang="en-AU" baseline="-25000" dirty="0" smtClean="0"/>
              <a:t>AD </a:t>
            </a:r>
            <a:r>
              <a:rPr lang="en-AU" dirty="0" smtClean="0"/>
              <a:t>Shelf life</a:t>
            </a:r>
            <a:r>
              <a:rPr lang="en-AU" baseline="-25000" dirty="0" smtClean="0"/>
              <a:t> </a:t>
            </a:r>
            <a:r>
              <a:rPr lang="en-AU" dirty="0" err="1" smtClean="0"/>
              <a:t>Lanya</a:t>
            </a:r>
            <a:r>
              <a:rPr lang="en-AU" dirty="0" smtClean="0"/>
              <a:t> 2015</a:t>
            </a:r>
            <a:endParaRPr lang="en-AU" baseline="-25000" dirty="0"/>
          </a:p>
        </p:txBody>
      </p:sp>
      <p:graphicFrame>
        <p:nvGraphicFramePr>
          <p:cNvPr id="4" name="Chart 3"/>
          <p:cNvGraphicFramePr>
            <a:graphicFrameLocks/>
          </p:cNvGraphicFramePr>
          <p:nvPr>
            <p:extLst>
              <p:ext uri="{D42A27DB-BD31-4B8C-83A1-F6EECF244321}">
                <p14:modId xmlns:p14="http://schemas.microsoft.com/office/powerpoint/2010/main" val="3749509539"/>
              </p:ext>
            </p:extLst>
          </p:nvPr>
        </p:nvGraphicFramePr>
        <p:xfrm>
          <a:off x="795337" y="1844824"/>
          <a:ext cx="7161039" cy="38344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9896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549275"/>
            <a:ext cx="7704856" cy="1008063"/>
          </a:xfrm>
        </p:spPr>
        <p:txBody>
          <a:bodyPr/>
          <a:lstStyle/>
          <a:p>
            <a:r>
              <a:rPr lang="en-AU" dirty="0" smtClean="0"/>
              <a:t>Introduction - Background</a:t>
            </a:r>
            <a:endParaRPr lang="en-AU" dirty="0"/>
          </a:p>
        </p:txBody>
      </p:sp>
      <p:sp>
        <p:nvSpPr>
          <p:cNvPr id="7" name="Content Placeholder 6"/>
          <p:cNvSpPr>
            <a:spLocks noGrp="1"/>
          </p:cNvSpPr>
          <p:nvPr>
            <p:ph idx="1"/>
          </p:nvPr>
        </p:nvSpPr>
        <p:spPr>
          <a:xfrm>
            <a:off x="683568" y="2135188"/>
            <a:ext cx="7704856" cy="3990975"/>
          </a:xfrm>
        </p:spPr>
        <p:txBody>
          <a:bodyPr/>
          <a:lstStyle/>
          <a:p>
            <a:r>
              <a:rPr lang="en-AU" dirty="0" smtClean="0"/>
              <a:t>Stagnant market for fresh fruit</a:t>
            </a:r>
          </a:p>
          <a:p>
            <a:pPr lvl="1"/>
            <a:r>
              <a:rPr lang="en-AU" dirty="0" smtClean="0"/>
              <a:t>Price stasis</a:t>
            </a:r>
          </a:p>
          <a:p>
            <a:pPr lvl="1"/>
            <a:r>
              <a:rPr lang="en-AU" dirty="0" smtClean="0"/>
              <a:t>Need to differentiate during marketing</a:t>
            </a:r>
          </a:p>
          <a:p>
            <a:pPr lvl="1"/>
            <a:endParaRPr lang="en-AU" sz="1200" dirty="0" smtClean="0"/>
          </a:p>
          <a:p>
            <a:r>
              <a:rPr lang="en-AU" dirty="0" smtClean="0"/>
              <a:t>Need to increase  export</a:t>
            </a:r>
          </a:p>
          <a:p>
            <a:pPr lvl="1"/>
            <a:r>
              <a:rPr lang="en-AU" dirty="0" smtClean="0"/>
              <a:t>Market selection especially in Asia</a:t>
            </a:r>
          </a:p>
          <a:p>
            <a:pPr lvl="1"/>
            <a:endParaRPr lang="en-AU" sz="1200" dirty="0" smtClean="0"/>
          </a:p>
          <a:p>
            <a:r>
              <a:rPr lang="en-AU" dirty="0" smtClean="0"/>
              <a:t>Importance to cater to consumers</a:t>
            </a:r>
          </a:p>
          <a:p>
            <a:pPr lvl="1"/>
            <a:r>
              <a:rPr lang="en-AU" dirty="0"/>
              <a:t>H</a:t>
            </a:r>
            <a:r>
              <a:rPr lang="en-AU" dirty="0" smtClean="0"/>
              <a:t>igh consumer dissatisfaction </a:t>
            </a:r>
          </a:p>
          <a:p>
            <a:pPr lvl="1"/>
            <a:r>
              <a:rPr lang="en-AU" dirty="0" smtClean="0"/>
              <a:t>Retailers dictate quality</a:t>
            </a:r>
            <a:endParaRPr lang="en-AU" dirty="0"/>
          </a:p>
        </p:txBody>
      </p:sp>
    </p:spTree>
    <p:extLst>
      <p:ext uri="{BB962C8B-B14F-4D97-AF65-F5344CB8AC3E}">
        <p14:creationId xmlns:p14="http://schemas.microsoft.com/office/powerpoint/2010/main" val="2538713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Fruit stored at either 0, 7 or 18 °C</a:t>
            </a:r>
            <a:endParaRPr lang="en-AU"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2204864"/>
            <a:ext cx="5321300" cy="3990975"/>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204864"/>
            <a:ext cx="2994300" cy="3992400"/>
          </a:xfrm>
          <a:prstGeom prst="rect">
            <a:avLst/>
          </a:prstGeom>
        </p:spPr>
      </p:pic>
    </p:spTree>
    <p:extLst>
      <p:ext uri="{BB962C8B-B14F-4D97-AF65-F5344CB8AC3E}">
        <p14:creationId xmlns:p14="http://schemas.microsoft.com/office/powerpoint/2010/main" val="2202200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Best fitting curve by </a:t>
            </a:r>
            <a:r>
              <a:rPr lang="en-AU" dirty="0" err="1" smtClean="0"/>
              <a:t>SigmaPlot</a:t>
            </a:r>
            <a:r>
              <a:rPr lang="en-AU" dirty="0" smtClean="0"/>
              <a:t> 12.5</a:t>
            </a:r>
            <a:endParaRPr lang="en-AU" dirty="0"/>
          </a:p>
        </p:txBody>
      </p:sp>
      <p:sp>
        <p:nvSpPr>
          <p:cNvPr id="5" name="Content Placeholder 4"/>
          <p:cNvSpPr>
            <a:spLocks noGrp="1"/>
          </p:cNvSpPr>
          <p:nvPr>
            <p:ph idx="1"/>
          </p:nvPr>
        </p:nvSpPr>
        <p:spPr/>
        <p:txBody>
          <a:bodyPr/>
          <a:lstStyle/>
          <a:p>
            <a:r>
              <a:rPr lang="en-AU" dirty="0" smtClean="0"/>
              <a:t>Maturity class and storage T as sub-</a:t>
            </a:r>
            <a:r>
              <a:rPr lang="en-AU" dirty="0"/>
              <a:t>d</a:t>
            </a:r>
            <a:r>
              <a:rPr lang="en-AU" dirty="0" smtClean="0"/>
              <a:t>ata sets within each variety</a:t>
            </a:r>
          </a:p>
          <a:p>
            <a:endParaRPr lang="en-AU" sz="1400" dirty="0" smtClean="0"/>
          </a:p>
          <a:p>
            <a:r>
              <a:rPr lang="en-AU" dirty="0" smtClean="0"/>
              <a:t>Used Global Curve Fitting option</a:t>
            </a:r>
          </a:p>
          <a:p>
            <a:endParaRPr lang="en-AU" sz="1400" dirty="0" smtClean="0"/>
          </a:p>
          <a:p>
            <a:r>
              <a:rPr lang="en-AU" dirty="0" smtClean="0"/>
              <a:t>Parameter “b” (curve slope) shared between sub-data sets</a:t>
            </a:r>
            <a:endParaRPr lang="en-AU" dirty="0"/>
          </a:p>
        </p:txBody>
      </p:sp>
    </p:spTree>
    <p:extLst>
      <p:ext uri="{BB962C8B-B14F-4D97-AF65-F5344CB8AC3E}">
        <p14:creationId xmlns:p14="http://schemas.microsoft.com/office/powerpoint/2010/main" val="2097838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Best regression: sigmoidal </a:t>
            </a:r>
            <a:r>
              <a:rPr lang="en-US" sz="3200" dirty="0"/>
              <a:t>following a logistic </a:t>
            </a:r>
            <a:r>
              <a:rPr lang="en-US" sz="3200" dirty="0" smtClean="0"/>
              <a:t>model with 3 parameters</a:t>
            </a:r>
            <a:endParaRPr lang="en-AU"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NZ" sz="3200" i="1">
                        <a:latin typeface="Cambria Math"/>
                      </a:rPr>
                      <m:t>𝐼</m:t>
                    </m:r>
                    <m:r>
                      <a:rPr lang="en-NZ" sz="3200" i="1" baseline="-25000">
                        <a:latin typeface="Cambria Math"/>
                      </a:rPr>
                      <m:t>𝐴𝐷</m:t>
                    </m:r>
                    <m:r>
                      <a:rPr lang="en-NZ" sz="3200" i="1">
                        <a:latin typeface="Cambria Math"/>
                      </a:rPr>
                      <m:t>=</m:t>
                    </m:r>
                    <m:f>
                      <m:fPr>
                        <m:ctrlPr>
                          <a:rPr lang="en-AU" sz="3200" i="1">
                            <a:latin typeface="Cambria Math"/>
                          </a:rPr>
                        </m:ctrlPr>
                      </m:fPr>
                      <m:num>
                        <m:r>
                          <a:rPr lang="en-NZ" sz="3200" i="1">
                            <a:latin typeface="Cambria Math"/>
                          </a:rPr>
                          <m:t>𝑎</m:t>
                        </m:r>
                      </m:num>
                      <m:den>
                        <m:d>
                          <m:dPr>
                            <m:begChr m:val="["/>
                            <m:endChr m:val="]"/>
                            <m:ctrlPr>
                              <a:rPr lang="en-AU" sz="3200" i="1">
                                <a:latin typeface="Cambria Math"/>
                              </a:rPr>
                            </m:ctrlPr>
                          </m:dPr>
                          <m:e>
                            <m:r>
                              <a:rPr lang="en-NZ" sz="3200" i="1">
                                <a:latin typeface="Cambria Math"/>
                              </a:rPr>
                              <m:t>1+</m:t>
                            </m:r>
                            <m:d>
                              <m:dPr>
                                <m:ctrlPr>
                                  <a:rPr lang="en-AU" sz="3200" i="1">
                                    <a:latin typeface="Cambria Math"/>
                                  </a:rPr>
                                </m:ctrlPr>
                              </m:dPr>
                              <m:e>
                                <m:f>
                                  <m:fPr>
                                    <m:ctrlPr>
                                      <a:rPr lang="en-AU" sz="3200" i="1">
                                        <a:latin typeface="Cambria Math"/>
                                      </a:rPr>
                                    </m:ctrlPr>
                                  </m:fPr>
                                  <m:num>
                                    <m:r>
                                      <a:rPr lang="en-NZ" sz="3200" i="1">
                                        <a:latin typeface="Cambria Math"/>
                                      </a:rPr>
                                      <m:t>𝑡</m:t>
                                    </m:r>
                                  </m:num>
                                  <m:den>
                                    <m:r>
                                      <a:rPr lang="en-NZ" sz="3200" i="1">
                                        <a:latin typeface="Cambria Math"/>
                                      </a:rPr>
                                      <m:t>𝑥</m:t>
                                    </m:r>
                                    <m:r>
                                      <a:rPr lang="en-NZ" sz="3200" i="1">
                                        <a:latin typeface="Cambria Math"/>
                                      </a:rPr>
                                      <m:t>0</m:t>
                                    </m:r>
                                  </m:den>
                                </m:f>
                              </m:e>
                            </m:d>
                            <m:r>
                              <a:rPr lang="en-NZ" sz="3200" i="1" baseline="30000">
                                <a:latin typeface="Cambria Math"/>
                              </a:rPr>
                              <m:t>𝑏</m:t>
                            </m:r>
                          </m:e>
                        </m:d>
                      </m:den>
                    </m:f>
                  </m:oMath>
                </a14:m>
                <a:endParaRPr lang="en-AU" sz="3200" dirty="0" smtClean="0"/>
              </a:p>
              <a:p>
                <a:endParaRPr lang="en-AU" dirty="0"/>
              </a:p>
              <a:p>
                <a:r>
                  <a:rPr lang="en-AU" dirty="0" smtClean="0"/>
                  <a:t>a</a:t>
                </a:r>
                <a:r>
                  <a:rPr lang="en-AU" dirty="0"/>
                  <a:t> </a:t>
                </a:r>
                <a:r>
                  <a:rPr lang="en-AU" dirty="0" smtClean="0"/>
                  <a:t>= Intercept </a:t>
                </a:r>
                <a:r>
                  <a:rPr lang="en-AU" sz="2300" dirty="0" smtClean="0"/>
                  <a:t>(average I</a:t>
                </a:r>
                <a:r>
                  <a:rPr lang="en-AU" sz="2300" baseline="-25000" dirty="0" smtClean="0"/>
                  <a:t>AD</a:t>
                </a:r>
                <a:r>
                  <a:rPr lang="en-AU" sz="2300" dirty="0" smtClean="0"/>
                  <a:t> value within maturity class)</a:t>
                </a:r>
              </a:p>
              <a:p>
                <a:r>
                  <a:rPr lang="en-AU" dirty="0" smtClean="0"/>
                  <a:t>t = Storage length in days</a:t>
                </a:r>
              </a:p>
              <a:p>
                <a:r>
                  <a:rPr lang="en-AU" dirty="0" smtClean="0"/>
                  <a:t>X0 = Inflection point</a:t>
                </a:r>
              </a:p>
              <a:p>
                <a:r>
                  <a:rPr lang="en-AU" dirty="0"/>
                  <a:t>b</a:t>
                </a:r>
                <a:r>
                  <a:rPr lang="en-AU" dirty="0" smtClean="0"/>
                  <a:t> = Curve slope </a:t>
                </a:r>
                <a:r>
                  <a:rPr lang="en-AU" sz="2300" dirty="0" smtClean="0"/>
                  <a:t>(shared)</a:t>
                </a:r>
                <a:endParaRPr lang="en-AU" sz="23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2" r="-940"/>
                </a:stretch>
              </a:blipFill>
            </p:spPr>
            <p:txBody>
              <a:bodyPr/>
              <a:lstStyle/>
              <a:p>
                <a:r>
                  <a:rPr lang="en-AU">
                    <a:noFill/>
                  </a:rPr>
                  <a:t> </a:t>
                </a:r>
              </a:p>
            </p:txBody>
          </p:sp>
        </mc:Fallback>
      </mc:AlternateContent>
    </p:spTree>
    <p:extLst>
      <p:ext uri="{BB962C8B-B14F-4D97-AF65-F5344CB8AC3E}">
        <p14:creationId xmlns:p14="http://schemas.microsoft.com/office/powerpoint/2010/main" val="144461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September Sun at 0 °C and 7 °C</a:t>
            </a:r>
            <a:endParaRPr lang="en-AU"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704856" cy="4104456"/>
          </a:xfrm>
          <a:prstGeom prst="rect">
            <a:avLst/>
          </a:prstGeom>
          <a:noFill/>
        </p:spPr>
      </p:pic>
    </p:spTree>
    <p:extLst>
      <p:ext uri="{BB962C8B-B14F-4D97-AF65-F5344CB8AC3E}">
        <p14:creationId xmlns:p14="http://schemas.microsoft.com/office/powerpoint/2010/main" val="4111199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Summer Flare 34 at 18 °C</a:t>
            </a:r>
            <a:endParaRPr lang="en-AU"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844824"/>
            <a:ext cx="6336704" cy="4320479"/>
          </a:xfrm>
          <a:prstGeom prst="rect">
            <a:avLst/>
          </a:prstGeom>
          <a:noFill/>
        </p:spPr>
      </p:pic>
    </p:spTree>
    <p:extLst>
      <p:ext uri="{BB962C8B-B14F-4D97-AF65-F5344CB8AC3E}">
        <p14:creationId xmlns:p14="http://schemas.microsoft.com/office/powerpoint/2010/main" val="2403612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Regression parameters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5245181"/>
              </p:ext>
            </p:extLst>
          </p:nvPr>
        </p:nvGraphicFramePr>
        <p:xfrm>
          <a:off x="1475656" y="1696904"/>
          <a:ext cx="6624737" cy="4540407"/>
        </p:xfrm>
        <a:graphic>
          <a:graphicData uri="http://schemas.openxmlformats.org/drawingml/2006/table">
            <a:tbl>
              <a:tblPr firstRow="1" firstCol="1" bandRow="1">
                <a:tableStyleId>{00A15C55-8517-42AA-B614-E9B94910E393}</a:tableStyleId>
              </a:tblPr>
              <a:tblGrid>
                <a:gridCol w="1237255"/>
                <a:gridCol w="661315"/>
                <a:gridCol w="650464"/>
                <a:gridCol w="720645"/>
                <a:gridCol w="706176"/>
                <a:gridCol w="656975"/>
                <a:gridCol w="646122"/>
                <a:gridCol w="646122"/>
                <a:gridCol w="699663"/>
              </a:tblGrid>
              <a:tr h="432419">
                <a:tc gridSpan="9">
                  <a:txBody>
                    <a:bodyPr/>
                    <a:lstStyle/>
                    <a:p>
                      <a:pPr>
                        <a:lnSpc>
                          <a:spcPct val="115000"/>
                        </a:lnSpc>
                        <a:spcAft>
                          <a:spcPts val="0"/>
                        </a:spcAft>
                      </a:pPr>
                      <a:r>
                        <a:rPr lang="en-NZ" sz="1100">
                          <a:effectLst/>
                        </a:rPr>
                        <a:t> </a:t>
                      </a:r>
                      <a:endParaRPr lang="en-AU" sz="1100">
                        <a:effectLst/>
                      </a:endParaRPr>
                    </a:p>
                    <a:p>
                      <a:pPr>
                        <a:lnSpc>
                          <a:spcPct val="115000"/>
                        </a:lnSpc>
                        <a:spcAft>
                          <a:spcPts val="0"/>
                        </a:spcAft>
                      </a:pPr>
                      <a:r>
                        <a:rPr lang="en-NZ" sz="1100">
                          <a:effectLst/>
                        </a:rPr>
                        <a:t>‘September Sun’ peach - overall Adjusted R</a:t>
                      </a:r>
                      <a:r>
                        <a:rPr lang="en-NZ" sz="1100" baseline="30000">
                          <a:effectLst/>
                        </a:rPr>
                        <a:t>2</a:t>
                      </a:r>
                      <a:r>
                        <a:rPr lang="en-NZ" sz="1100">
                          <a:effectLst/>
                        </a:rPr>
                        <a:t> = 0.88; P&lt;0.0001</a:t>
                      </a:r>
                      <a:endParaRPr lang="en-AU" sz="1100">
                        <a:solidFill>
                          <a:srgbClr val="000000"/>
                        </a:solidFill>
                        <a:effectLst/>
                        <a:latin typeface="Calibri"/>
                        <a:ea typeface="Times New Roman"/>
                        <a:cs typeface="Times New Roman"/>
                      </a:endParaRPr>
                    </a:p>
                  </a:txBody>
                  <a:tcPr marL="67605" marR="67605"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16210">
                <a:tc>
                  <a:txBody>
                    <a:bodyPr/>
                    <a:lstStyle/>
                    <a:p>
                      <a:pPr>
                        <a:lnSpc>
                          <a:spcPct val="115000"/>
                        </a:lnSpc>
                        <a:spcAft>
                          <a:spcPts val="0"/>
                        </a:spcAft>
                      </a:pPr>
                      <a:r>
                        <a:rPr lang="en-NZ" sz="1100">
                          <a:effectLst/>
                        </a:rPr>
                        <a:t>Temperature</a:t>
                      </a:r>
                      <a:endParaRPr lang="en-AU" sz="1100">
                        <a:solidFill>
                          <a:srgbClr val="000000"/>
                        </a:solidFill>
                        <a:effectLst/>
                        <a:latin typeface="Calibri"/>
                        <a:ea typeface="Times New Roman"/>
                        <a:cs typeface="Times New Roman"/>
                      </a:endParaRPr>
                    </a:p>
                  </a:txBody>
                  <a:tcPr marL="67605" marR="67605" marT="0" marB="0"/>
                </a:tc>
                <a:tc gridSpan="4">
                  <a:txBody>
                    <a:bodyPr/>
                    <a:lstStyle/>
                    <a:p>
                      <a:pPr algn="ctr">
                        <a:lnSpc>
                          <a:spcPct val="115000"/>
                        </a:lnSpc>
                        <a:spcAft>
                          <a:spcPts val="0"/>
                        </a:spcAft>
                      </a:pPr>
                      <a:r>
                        <a:rPr lang="en-NZ" sz="1100">
                          <a:effectLst/>
                        </a:rPr>
                        <a:t>0°C</a:t>
                      </a:r>
                      <a:endParaRPr lang="en-AU" sz="1100">
                        <a:solidFill>
                          <a:srgbClr val="000000"/>
                        </a:solidFill>
                        <a:effectLst/>
                        <a:latin typeface="Calibri"/>
                        <a:ea typeface="Times New Roman"/>
                        <a:cs typeface="Times New Roman"/>
                      </a:endParaRPr>
                    </a:p>
                  </a:txBody>
                  <a:tcPr marL="67605" marR="67605" marT="0" marB="0"/>
                </a:tc>
                <a:tc hMerge="1">
                  <a:txBody>
                    <a:bodyPr/>
                    <a:lstStyle/>
                    <a:p>
                      <a:endParaRPr lang="en-AU"/>
                    </a:p>
                  </a:txBody>
                  <a:tcPr/>
                </a:tc>
                <a:tc hMerge="1">
                  <a:txBody>
                    <a:bodyPr/>
                    <a:lstStyle/>
                    <a:p>
                      <a:endParaRPr lang="en-AU"/>
                    </a:p>
                  </a:txBody>
                  <a:tcPr/>
                </a:tc>
                <a:tc hMerge="1">
                  <a:txBody>
                    <a:bodyPr/>
                    <a:lstStyle/>
                    <a:p>
                      <a:endParaRPr lang="en-AU"/>
                    </a:p>
                  </a:txBody>
                  <a:tcPr/>
                </a:tc>
                <a:tc gridSpan="4">
                  <a:txBody>
                    <a:bodyPr/>
                    <a:lstStyle/>
                    <a:p>
                      <a:pPr algn="ctr">
                        <a:lnSpc>
                          <a:spcPct val="115000"/>
                        </a:lnSpc>
                        <a:spcAft>
                          <a:spcPts val="0"/>
                        </a:spcAft>
                      </a:pPr>
                      <a:r>
                        <a:rPr lang="en-NZ" sz="1100">
                          <a:effectLst/>
                        </a:rPr>
                        <a:t>7 °C</a:t>
                      </a:r>
                      <a:endParaRPr lang="en-AU" sz="1100">
                        <a:solidFill>
                          <a:srgbClr val="000000"/>
                        </a:solidFill>
                        <a:effectLst/>
                        <a:latin typeface="Calibri"/>
                        <a:ea typeface="Times New Roman"/>
                        <a:cs typeface="Times New Roman"/>
                      </a:endParaRPr>
                    </a:p>
                  </a:txBody>
                  <a:tcPr marL="67605" marR="67605" marT="0" marB="0"/>
                </a:tc>
                <a:tc hMerge="1">
                  <a:txBody>
                    <a:bodyPr/>
                    <a:lstStyle/>
                    <a:p>
                      <a:endParaRPr lang="en-AU"/>
                    </a:p>
                  </a:txBody>
                  <a:tcPr/>
                </a:tc>
                <a:tc hMerge="1">
                  <a:txBody>
                    <a:bodyPr/>
                    <a:lstStyle/>
                    <a:p>
                      <a:endParaRPr lang="en-AU"/>
                    </a:p>
                  </a:txBody>
                  <a:tcPr/>
                </a:tc>
                <a:tc hMerge="1">
                  <a:txBody>
                    <a:bodyPr/>
                    <a:lstStyle/>
                    <a:p>
                      <a:endParaRPr lang="en-AU"/>
                    </a:p>
                  </a:txBody>
                  <a:tcPr/>
                </a:tc>
              </a:tr>
              <a:tr h="216210">
                <a:tc>
                  <a:txBody>
                    <a:bodyPr/>
                    <a:lstStyle/>
                    <a:p>
                      <a:pPr>
                        <a:lnSpc>
                          <a:spcPct val="115000"/>
                        </a:lnSpc>
                        <a:spcAft>
                          <a:spcPts val="0"/>
                        </a:spcAft>
                      </a:pPr>
                      <a:r>
                        <a:rPr lang="en-NZ" sz="1100">
                          <a:effectLst/>
                        </a:rPr>
                        <a:t>Parameter</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b</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a</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X</a:t>
                      </a:r>
                      <a:r>
                        <a:rPr lang="en-NZ" sz="1100" baseline="-25000">
                          <a:effectLst/>
                        </a:rPr>
                        <a:t>0</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Adj R</a:t>
                      </a:r>
                      <a:r>
                        <a:rPr lang="en-NZ" sz="1100" baseline="30000">
                          <a:effectLst/>
                        </a:rPr>
                        <a:t>2</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b</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a</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X</a:t>
                      </a:r>
                      <a:r>
                        <a:rPr lang="en-NZ" sz="1100" baseline="-25000">
                          <a:effectLst/>
                        </a:rPr>
                        <a:t>0</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Adj R</a:t>
                      </a:r>
                      <a:r>
                        <a:rPr lang="en-NZ" sz="1100" baseline="30000">
                          <a:effectLst/>
                        </a:rPr>
                        <a:t>2</a:t>
                      </a:r>
                      <a:endParaRPr lang="en-AU" sz="1100">
                        <a:solidFill>
                          <a:srgbClr val="000000"/>
                        </a:solidFill>
                        <a:effectLst/>
                        <a:latin typeface="Calibri"/>
                        <a:ea typeface="Times New Roman"/>
                        <a:cs typeface="Times New Roman"/>
                      </a:endParaRPr>
                    </a:p>
                  </a:txBody>
                  <a:tcPr marL="67605" marR="67605" marT="0" marB="0"/>
                </a:tc>
              </a:tr>
              <a:tr h="216210">
                <a:tc>
                  <a:txBody>
                    <a:bodyPr/>
                    <a:lstStyle/>
                    <a:p>
                      <a:pPr>
                        <a:lnSpc>
                          <a:spcPct val="115000"/>
                        </a:lnSpc>
                        <a:spcAft>
                          <a:spcPts val="0"/>
                        </a:spcAft>
                      </a:pPr>
                      <a:r>
                        <a:rPr lang="en-NZ" sz="1100">
                          <a:effectLst/>
                        </a:rPr>
                        <a:t>Preclimacteric</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2.055</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1.404</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56.167</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0.26</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2.055</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1.408</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8.263</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0.90</a:t>
                      </a:r>
                      <a:endParaRPr lang="en-AU" sz="1100">
                        <a:solidFill>
                          <a:srgbClr val="000000"/>
                        </a:solidFill>
                        <a:effectLst/>
                        <a:latin typeface="Calibri"/>
                        <a:ea typeface="Times New Roman"/>
                        <a:cs typeface="Times New Roman"/>
                      </a:endParaRPr>
                    </a:p>
                  </a:txBody>
                  <a:tcPr marL="67605" marR="67605" marT="0" marB="0"/>
                </a:tc>
              </a:tr>
              <a:tr h="216210">
                <a:tc>
                  <a:txBody>
                    <a:bodyPr/>
                    <a:lstStyle/>
                    <a:p>
                      <a:pPr>
                        <a:lnSpc>
                          <a:spcPct val="115000"/>
                        </a:lnSpc>
                        <a:spcAft>
                          <a:spcPts val="0"/>
                        </a:spcAft>
                      </a:pPr>
                      <a:r>
                        <a:rPr lang="en-NZ" sz="1100">
                          <a:effectLst/>
                        </a:rPr>
                        <a:t>On-set</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2.055</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0.734</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52.458</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0.27</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2.055</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0.753</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7.645</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0.83</a:t>
                      </a:r>
                      <a:endParaRPr lang="en-AU" sz="1100">
                        <a:solidFill>
                          <a:srgbClr val="000000"/>
                        </a:solidFill>
                        <a:effectLst/>
                        <a:latin typeface="Calibri"/>
                        <a:ea typeface="Times New Roman"/>
                        <a:cs typeface="Times New Roman"/>
                      </a:endParaRPr>
                    </a:p>
                  </a:txBody>
                  <a:tcPr marL="67605" marR="67605" marT="0" marB="0"/>
                </a:tc>
              </a:tr>
              <a:tr h="216210">
                <a:tc>
                  <a:txBody>
                    <a:bodyPr/>
                    <a:lstStyle/>
                    <a:p>
                      <a:pPr>
                        <a:lnSpc>
                          <a:spcPct val="115000"/>
                        </a:lnSpc>
                        <a:spcAft>
                          <a:spcPts val="0"/>
                        </a:spcAft>
                      </a:pPr>
                      <a:r>
                        <a:rPr lang="en-NZ" sz="1100">
                          <a:effectLst/>
                        </a:rPr>
                        <a:t>Climacteric</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2.055</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0.322</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51.780</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0.14</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2.055</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0.342</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9.424</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0.60</a:t>
                      </a:r>
                      <a:endParaRPr lang="en-AU" sz="1100">
                        <a:solidFill>
                          <a:srgbClr val="000000"/>
                        </a:solidFill>
                        <a:effectLst/>
                        <a:latin typeface="Calibri"/>
                        <a:ea typeface="Times New Roman"/>
                        <a:cs typeface="Times New Roman"/>
                      </a:endParaRPr>
                    </a:p>
                  </a:txBody>
                  <a:tcPr marL="67605" marR="67605" marT="0" marB="0"/>
                </a:tc>
              </a:tr>
              <a:tr h="432419">
                <a:tc gridSpan="9">
                  <a:txBody>
                    <a:bodyPr/>
                    <a:lstStyle/>
                    <a:p>
                      <a:pPr>
                        <a:lnSpc>
                          <a:spcPct val="115000"/>
                        </a:lnSpc>
                        <a:spcAft>
                          <a:spcPts val="0"/>
                        </a:spcAft>
                      </a:pPr>
                      <a:r>
                        <a:rPr lang="en-NZ" sz="1100">
                          <a:effectLst/>
                        </a:rPr>
                        <a:t> </a:t>
                      </a:r>
                      <a:endParaRPr lang="en-AU" sz="1100">
                        <a:effectLst/>
                      </a:endParaRPr>
                    </a:p>
                    <a:p>
                      <a:pPr>
                        <a:lnSpc>
                          <a:spcPct val="115000"/>
                        </a:lnSpc>
                        <a:spcAft>
                          <a:spcPts val="0"/>
                        </a:spcAft>
                      </a:pPr>
                      <a:r>
                        <a:rPr lang="en-NZ" sz="1100">
                          <a:effectLst/>
                        </a:rPr>
                        <a:t>‘Summer Bright’ nectarine - overall Adjusted R</a:t>
                      </a:r>
                      <a:r>
                        <a:rPr lang="en-NZ" sz="1100" baseline="30000">
                          <a:effectLst/>
                        </a:rPr>
                        <a:t>2</a:t>
                      </a:r>
                      <a:r>
                        <a:rPr lang="en-NZ" sz="1100">
                          <a:effectLst/>
                        </a:rPr>
                        <a:t> = 0.87; P&lt;0.0001</a:t>
                      </a:r>
                      <a:endParaRPr lang="en-AU" sz="1100">
                        <a:solidFill>
                          <a:srgbClr val="000000"/>
                        </a:solidFill>
                        <a:effectLst/>
                        <a:latin typeface="Calibri"/>
                        <a:ea typeface="Times New Roman"/>
                        <a:cs typeface="Times New Roman"/>
                      </a:endParaRPr>
                    </a:p>
                  </a:txBody>
                  <a:tcPr marL="67605" marR="67605"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16210">
                <a:tc>
                  <a:txBody>
                    <a:bodyPr/>
                    <a:lstStyle/>
                    <a:p>
                      <a:pPr>
                        <a:lnSpc>
                          <a:spcPct val="115000"/>
                        </a:lnSpc>
                        <a:spcAft>
                          <a:spcPts val="0"/>
                        </a:spcAft>
                      </a:pPr>
                      <a:r>
                        <a:rPr lang="en-NZ" sz="1100">
                          <a:effectLst/>
                        </a:rPr>
                        <a:t>Temperature</a:t>
                      </a:r>
                      <a:endParaRPr lang="en-AU" sz="1100">
                        <a:solidFill>
                          <a:srgbClr val="000000"/>
                        </a:solidFill>
                        <a:effectLst/>
                        <a:latin typeface="Calibri"/>
                        <a:ea typeface="Times New Roman"/>
                        <a:cs typeface="Times New Roman"/>
                      </a:endParaRPr>
                    </a:p>
                  </a:txBody>
                  <a:tcPr marL="67605" marR="67605" marT="0" marB="0"/>
                </a:tc>
                <a:tc gridSpan="4">
                  <a:txBody>
                    <a:bodyPr/>
                    <a:lstStyle/>
                    <a:p>
                      <a:pPr algn="ctr">
                        <a:lnSpc>
                          <a:spcPct val="115000"/>
                        </a:lnSpc>
                        <a:spcAft>
                          <a:spcPts val="0"/>
                        </a:spcAft>
                      </a:pPr>
                      <a:r>
                        <a:rPr lang="en-NZ" sz="1100">
                          <a:effectLst/>
                        </a:rPr>
                        <a:t>0°C</a:t>
                      </a:r>
                      <a:endParaRPr lang="en-AU" sz="1100">
                        <a:solidFill>
                          <a:srgbClr val="000000"/>
                        </a:solidFill>
                        <a:effectLst/>
                        <a:latin typeface="Calibri"/>
                        <a:ea typeface="Times New Roman"/>
                        <a:cs typeface="Times New Roman"/>
                      </a:endParaRPr>
                    </a:p>
                  </a:txBody>
                  <a:tcPr marL="67605" marR="67605" marT="0" marB="0"/>
                </a:tc>
                <a:tc hMerge="1">
                  <a:txBody>
                    <a:bodyPr/>
                    <a:lstStyle/>
                    <a:p>
                      <a:endParaRPr lang="en-AU"/>
                    </a:p>
                  </a:txBody>
                  <a:tcPr/>
                </a:tc>
                <a:tc hMerge="1">
                  <a:txBody>
                    <a:bodyPr/>
                    <a:lstStyle/>
                    <a:p>
                      <a:endParaRPr lang="en-AU"/>
                    </a:p>
                  </a:txBody>
                  <a:tcPr/>
                </a:tc>
                <a:tc hMerge="1">
                  <a:txBody>
                    <a:bodyPr/>
                    <a:lstStyle/>
                    <a:p>
                      <a:endParaRPr lang="en-AU"/>
                    </a:p>
                  </a:txBody>
                  <a:tcPr/>
                </a:tc>
                <a:tc gridSpan="4">
                  <a:txBody>
                    <a:bodyPr/>
                    <a:lstStyle/>
                    <a:p>
                      <a:pPr algn="ctr">
                        <a:lnSpc>
                          <a:spcPct val="115000"/>
                        </a:lnSpc>
                        <a:spcAft>
                          <a:spcPts val="0"/>
                        </a:spcAft>
                      </a:pPr>
                      <a:r>
                        <a:rPr lang="en-NZ" sz="1100">
                          <a:effectLst/>
                        </a:rPr>
                        <a:t>7 °C</a:t>
                      </a:r>
                      <a:endParaRPr lang="en-AU" sz="1100">
                        <a:solidFill>
                          <a:srgbClr val="000000"/>
                        </a:solidFill>
                        <a:effectLst/>
                        <a:latin typeface="Calibri"/>
                        <a:ea typeface="Times New Roman"/>
                        <a:cs typeface="Times New Roman"/>
                      </a:endParaRPr>
                    </a:p>
                  </a:txBody>
                  <a:tcPr marL="67605" marR="67605" marT="0" marB="0"/>
                </a:tc>
                <a:tc hMerge="1">
                  <a:txBody>
                    <a:bodyPr/>
                    <a:lstStyle/>
                    <a:p>
                      <a:endParaRPr lang="en-AU"/>
                    </a:p>
                  </a:txBody>
                  <a:tcPr/>
                </a:tc>
                <a:tc hMerge="1">
                  <a:txBody>
                    <a:bodyPr/>
                    <a:lstStyle/>
                    <a:p>
                      <a:endParaRPr lang="en-AU"/>
                    </a:p>
                  </a:txBody>
                  <a:tcPr/>
                </a:tc>
                <a:tc hMerge="1">
                  <a:txBody>
                    <a:bodyPr/>
                    <a:lstStyle/>
                    <a:p>
                      <a:endParaRPr lang="en-AU"/>
                    </a:p>
                  </a:txBody>
                  <a:tcPr/>
                </a:tc>
              </a:tr>
              <a:tr h="216210">
                <a:tc>
                  <a:txBody>
                    <a:bodyPr/>
                    <a:lstStyle/>
                    <a:p>
                      <a:pPr>
                        <a:lnSpc>
                          <a:spcPct val="115000"/>
                        </a:lnSpc>
                        <a:spcAft>
                          <a:spcPts val="0"/>
                        </a:spcAft>
                      </a:pPr>
                      <a:r>
                        <a:rPr lang="en-NZ" sz="1100">
                          <a:effectLst/>
                        </a:rPr>
                        <a:t>Parameter</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b</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a</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X</a:t>
                      </a:r>
                      <a:r>
                        <a:rPr lang="en-NZ" sz="1100" baseline="-25000">
                          <a:effectLst/>
                        </a:rPr>
                        <a:t>0</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Adj R</a:t>
                      </a:r>
                      <a:r>
                        <a:rPr lang="en-NZ" sz="1100" baseline="30000">
                          <a:effectLst/>
                        </a:rPr>
                        <a:t>2</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b</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a</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X</a:t>
                      </a:r>
                      <a:r>
                        <a:rPr lang="en-NZ" sz="1100" baseline="-25000">
                          <a:effectLst/>
                        </a:rPr>
                        <a:t>0</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Adj R</a:t>
                      </a:r>
                      <a:r>
                        <a:rPr lang="en-NZ" sz="1100" baseline="30000">
                          <a:effectLst/>
                        </a:rPr>
                        <a:t>2</a:t>
                      </a:r>
                      <a:endParaRPr lang="en-AU" sz="1100">
                        <a:solidFill>
                          <a:srgbClr val="000000"/>
                        </a:solidFill>
                        <a:effectLst/>
                        <a:latin typeface="Calibri"/>
                        <a:ea typeface="Times New Roman"/>
                        <a:cs typeface="Times New Roman"/>
                      </a:endParaRPr>
                    </a:p>
                  </a:txBody>
                  <a:tcPr marL="67605" marR="67605" marT="0" marB="0"/>
                </a:tc>
              </a:tr>
              <a:tr h="216210">
                <a:tc>
                  <a:txBody>
                    <a:bodyPr/>
                    <a:lstStyle/>
                    <a:p>
                      <a:pPr>
                        <a:lnSpc>
                          <a:spcPct val="115000"/>
                        </a:lnSpc>
                        <a:spcAft>
                          <a:spcPts val="0"/>
                        </a:spcAft>
                      </a:pPr>
                      <a:r>
                        <a:rPr lang="en-NZ" sz="1100">
                          <a:effectLst/>
                        </a:rPr>
                        <a:t>Preclimacteric</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1.567</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0.639</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41.163</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0.48</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1.567</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0.671</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4.207</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0.95</a:t>
                      </a:r>
                      <a:endParaRPr lang="en-AU" sz="1100">
                        <a:solidFill>
                          <a:srgbClr val="000000"/>
                        </a:solidFill>
                        <a:effectLst/>
                        <a:latin typeface="Calibri"/>
                        <a:ea typeface="Times New Roman"/>
                        <a:cs typeface="Times New Roman"/>
                      </a:endParaRPr>
                    </a:p>
                  </a:txBody>
                  <a:tcPr marL="67605" marR="67605" marT="0" marB="0"/>
                </a:tc>
              </a:tr>
              <a:tr h="216210">
                <a:tc>
                  <a:txBody>
                    <a:bodyPr/>
                    <a:lstStyle/>
                    <a:p>
                      <a:pPr>
                        <a:lnSpc>
                          <a:spcPct val="115000"/>
                        </a:lnSpc>
                        <a:spcAft>
                          <a:spcPts val="0"/>
                        </a:spcAft>
                      </a:pPr>
                      <a:r>
                        <a:rPr lang="en-NZ" sz="1100">
                          <a:effectLst/>
                        </a:rPr>
                        <a:t>On-set</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1.567</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0.399</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24.818</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0.52</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1.567</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0.405</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6.689</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0.81</a:t>
                      </a:r>
                      <a:endParaRPr lang="en-AU" sz="1100">
                        <a:solidFill>
                          <a:srgbClr val="000000"/>
                        </a:solidFill>
                        <a:effectLst/>
                        <a:latin typeface="Calibri"/>
                        <a:ea typeface="Times New Roman"/>
                        <a:cs typeface="Times New Roman"/>
                      </a:endParaRPr>
                    </a:p>
                  </a:txBody>
                  <a:tcPr marL="67605" marR="67605" marT="0" marB="0"/>
                </a:tc>
              </a:tr>
              <a:tr h="216210">
                <a:tc>
                  <a:txBody>
                    <a:bodyPr/>
                    <a:lstStyle/>
                    <a:p>
                      <a:pPr>
                        <a:lnSpc>
                          <a:spcPct val="115000"/>
                        </a:lnSpc>
                        <a:spcAft>
                          <a:spcPts val="0"/>
                        </a:spcAft>
                      </a:pPr>
                      <a:r>
                        <a:rPr lang="en-NZ" sz="1100">
                          <a:effectLst/>
                        </a:rPr>
                        <a:t>Climacteric</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1.567</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0.137</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20.640</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0.56</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1.567</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0.122</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5.495</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0.77</a:t>
                      </a:r>
                      <a:endParaRPr lang="en-AU" sz="1100">
                        <a:solidFill>
                          <a:srgbClr val="000000"/>
                        </a:solidFill>
                        <a:effectLst/>
                        <a:latin typeface="Calibri"/>
                        <a:ea typeface="Times New Roman"/>
                        <a:cs typeface="Times New Roman"/>
                      </a:endParaRPr>
                    </a:p>
                  </a:txBody>
                  <a:tcPr marL="67605" marR="67605" marT="0" marB="0"/>
                </a:tc>
              </a:tr>
              <a:tr h="432419">
                <a:tc gridSpan="9">
                  <a:txBody>
                    <a:bodyPr/>
                    <a:lstStyle/>
                    <a:p>
                      <a:pPr>
                        <a:lnSpc>
                          <a:spcPct val="115000"/>
                        </a:lnSpc>
                        <a:spcAft>
                          <a:spcPts val="0"/>
                        </a:spcAft>
                      </a:pPr>
                      <a:r>
                        <a:rPr lang="en-NZ" sz="1100">
                          <a:effectLst/>
                        </a:rPr>
                        <a:t> </a:t>
                      </a:r>
                      <a:endParaRPr lang="en-AU" sz="1100">
                        <a:effectLst/>
                      </a:endParaRPr>
                    </a:p>
                    <a:p>
                      <a:pPr>
                        <a:lnSpc>
                          <a:spcPct val="115000"/>
                        </a:lnSpc>
                        <a:spcAft>
                          <a:spcPts val="0"/>
                        </a:spcAft>
                      </a:pPr>
                      <a:r>
                        <a:rPr lang="en-NZ" sz="1100">
                          <a:effectLst/>
                        </a:rPr>
                        <a:t>‘Summer Flare 34’ nectarine - overall Adjusted R</a:t>
                      </a:r>
                      <a:r>
                        <a:rPr lang="en-NZ" sz="1100" baseline="30000">
                          <a:effectLst/>
                        </a:rPr>
                        <a:t>2</a:t>
                      </a:r>
                      <a:r>
                        <a:rPr lang="en-NZ" sz="1100">
                          <a:effectLst/>
                        </a:rPr>
                        <a:t> = 0.84; P&lt;0.0001</a:t>
                      </a:r>
                      <a:endParaRPr lang="en-AU" sz="1100">
                        <a:solidFill>
                          <a:srgbClr val="000000"/>
                        </a:solidFill>
                        <a:effectLst/>
                        <a:latin typeface="Calibri"/>
                        <a:ea typeface="Times New Roman"/>
                        <a:cs typeface="Times New Roman"/>
                      </a:endParaRPr>
                    </a:p>
                  </a:txBody>
                  <a:tcPr marL="67605" marR="67605"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16210">
                <a:tc>
                  <a:txBody>
                    <a:bodyPr/>
                    <a:lstStyle/>
                    <a:p>
                      <a:pPr>
                        <a:lnSpc>
                          <a:spcPct val="115000"/>
                        </a:lnSpc>
                        <a:spcAft>
                          <a:spcPts val="0"/>
                        </a:spcAft>
                      </a:pPr>
                      <a:r>
                        <a:rPr lang="en-NZ" sz="1100">
                          <a:effectLst/>
                        </a:rPr>
                        <a:t>Temperature</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gridSpan="4">
                  <a:txBody>
                    <a:bodyPr/>
                    <a:lstStyle/>
                    <a:p>
                      <a:pPr algn="ctr">
                        <a:lnSpc>
                          <a:spcPct val="115000"/>
                        </a:lnSpc>
                        <a:spcAft>
                          <a:spcPts val="0"/>
                        </a:spcAft>
                      </a:pPr>
                      <a:r>
                        <a:rPr lang="en-NZ" sz="1100">
                          <a:effectLst/>
                        </a:rPr>
                        <a:t>18°C</a:t>
                      </a:r>
                      <a:endParaRPr lang="en-AU" sz="1100">
                        <a:solidFill>
                          <a:srgbClr val="000000"/>
                        </a:solidFill>
                        <a:effectLst/>
                        <a:latin typeface="Calibri"/>
                        <a:ea typeface="Times New Roman"/>
                        <a:cs typeface="Times New Roman"/>
                      </a:endParaRPr>
                    </a:p>
                  </a:txBody>
                  <a:tcPr marL="67605" marR="67605" marT="0" marB="0"/>
                </a:tc>
                <a:tc hMerge="1">
                  <a:txBody>
                    <a:bodyPr/>
                    <a:lstStyle/>
                    <a:p>
                      <a:endParaRPr lang="en-AU"/>
                    </a:p>
                  </a:txBody>
                  <a:tcPr/>
                </a:tc>
                <a:tc hMerge="1">
                  <a:txBody>
                    <a:bodyPr/>
                    <a:lstStyle/>
                    <a:p>
                      <a:endParaRPr lang="en-AU"/>
                    </a:p>
                  </a:txBody>
                  <a:tcPr/>
                </a:tc>
                <a:tc hMerge="1">
                  <a:txBody>
                    <a:bodyPr/>
                    <a:lstStyle/>
                    <a:p>
                      <a:endParaRPr lang="en-AU"/>
                    </a:p>
                  </a:txBody>
                  <a:tcPr/>
                </a:tc>
              </a:tr>
              <a:tr h="216210">
                <a:tc>
                  <a:txBody>
                    <a:bodyPr/>
                    <a:lstStyle/>
                    <a:p>
                      <a:pPr>
                        <a:lnSpc>
                          <a:spcPct val="115000"/>
                        </a:lnSpc>
                        <a:spcAft>
                          <a:spcPts val="0"/>
                        </a:spcAft>
                      </a:pPr>
                      <a:r>
                        <a:rPr lang="en-NZ" sz="1100">
                          <a:effectLst/>
                        </a:rPr>
                        <a:t>Parameter</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b</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a</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X</a:t>
                      </a:r>
                      <a:r>
                        <a:rPr lang="en-NZ" sz="1100" baseline="-25000">
                          <a:effectLst/>
                        </a:rPr>
                        <a:t>0</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Adj R</a:t>
                      </a:r>
                      <a:r>
                        <a:rPr lang="en-NZ" sz="1100" baseline="30000">
                          <a:effectLst/>
                        </a:rPr>
                        <a:t>2</a:t>
                      </a:r>
                      <a:endParaRPr lang="en-AU" sz="1100">
                        <a:solidFill>
                          <a:srgbClr val="000000"/>
                        </a:solidFill>
                        <a:effectLst/>
                        <a:latin typeface="Calibri"/>
                        <a:ea typeface="Times New Roman"/>
                        <a:cs typeface="Times New Roman"/>
                      </a:endParaRPr>
                    </a:p>
                  </a:txBody>
                  <a:tcPr marL="67605" marR="67605" marT="0" marB="0"/>
                </a:tc>
              </a:tr>
              <a:tr h="216210">
                <a:tc>
                  <a:txBody>
                    <a:bodyPr/>
                    <a:lstStyle/>
                    <a:p>
                      <a:pPr>
                        <a:lnSpc>
                          <a:spcPct val="115000"/>
                        </a:lnSpc>
                        <a:spcAft>
                          <a:spcPts val="0"/>
                        </a:spcAft>
                      </a:pPr>
                      <a:r>
                        <a:rPr lang="en-NZ" sz="1100">
                          <a:effectLst/>
                        </a:rPr>
                        <a:t>Preclimacteric</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2.158</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1.478</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6.359</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0.94</a:t>
                      </a:r>
                      <a:endParaRPr lang="en-AU" sz="1100">
                        <a:solidFill>
                          <a:srgbClr val="000000"/>
                        </a:solidFill>
                        <a:effectLst/>
                        <a:latin typeface="Calibri"/>
                        <a:ea typeface="Times New Roman"/>
                        <a:cs typeface="Times New Roman"/>
                      </a:endParaRPr>
                    </a:p>
                  </a:txBody>
                  <a:tcPr marL="67605" marR="67605" marT="0" marB="0"/>
                </a:tc>
              </a:tr>
              <a:tr h="216210">
                <a:tc>
                  <a:txBody>
                    <a:bodyPr/>
                    <a:lstStyle/>
                    <a:p>
                      <a:pPr>
                        <a:lnSpc>
                          <a:spcPct val="115000"/>
                        </a:lnSpc>
                        <a:spcAft>
                          <a:spcPts val="0"/>
                        </a:spcAft>
                      </a:pPr>
                      <a:r>
                        <a:rPr lang="en-NZ" sz="1100">
                          <a:effectLst/>
                        </a:rPr>
                        <a:t>On-set</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2.158</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0.943</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5.412</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0.62</a:t>
                      </a:r>
                      <a:endParaRPr lang="en-AU" sz="1100">
                        <a:solidFill>
                          <a:srgbClr val="000000"/>
                        </a:solidFill>
                        <a:effectLst/>
                        <a:latin typeface="Calibri"/>
                        <a:ea typeface="Times New Roman"/>
                        <a:cs typeface="Times New Roman"/>
                      </a:endParaRPr>
                    </a:p>
                  </a:txBody>
                  <a:tcPr marL="67605" marR="67605" marT="0" marB="0"/>
                </a:tc>
              </a:tr>
              <a:tr h="216210">
                <a:tc>
                  <a:txBody>
                    <a:bodyPr/>
                    <a:lstStyle/>
                    <a:p>
                      <a:pPr>
                        <a:lnSpc>
                          <a:spcPct val="115000"/>
                        </a:lnSpc>
                        <a:spcAft>
                          <a:spcPts val="0"/>
                        </a:spcAft>
                      </a:pPr>
                      <a:r>
                        <a:rPr lang="en-NZ" sz="1100">
                          <a:effectLst/>
                        </a:rPr>
                        <a:t>Climacteric</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nSpc>
                          <a:spcPct val="115000"/>
                        </a:lnSpc>
                        <a:spcAft>
                          <a:spcPts val="0"/>
                        </a:spcAft>
                      </a:pPr>
                      <a:r>
                        <a:rPr lang="en-NZ" sz="1100">
                          <a:effectLst/>
                        </a:rPr>
                        <a:t> </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2.158</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0.356</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a:effectLst/>
                        </a:rPr>
                        <a:t>3.577</a:t>
                      </a:r>
                      <a:endParaRPr lang="en-AU" sz="1100">
                        <a:solidFill>
                          <a:srgbClr val="000000"/>
                        </a:solidFill>
                        <a:effectLst/>
                        <a:latin typeface="Calibri"/>
                        <a:ea typeface="Times New Roman"/>
                        <a:cs typeface="Times New Roman"/>
                      </a:endParaRPr>
                    </a:p>
                  </a:txBody>
                  <a:tcPr marL="67605" marR="67605" marT="0" marB="0"/>
                </a:tc>
                <a:tc>
                  <a:txBody>
                    <a:bodyPr/>
                    <a:lstStyle/>
                    <a:p>
                      <a:pPr algn="ctr">
                        <a:lnSpc>
                          <a:spcPct val="115000"/>
                        </a:lnSpc>
                        <a:spcAft>
                          <a:spcPts val="0"/>
                        </a:spcAft>
                      </a:pPr>
                      <a:r>
                        <a:rPr lang="en-NZ" sz="1100" dirty="0">
                          <a:effectLst/>
                        </a:rPr>
                        <a:t>0.60</a:t>
                      </a:r>
                      <a:endParaRPr lang="en-AU" sz="1100" dirty="0">
                        <a:solidFill>
                          <a:srgbClr val="000000"/>
                        </a:solidFill>
                        <a:effectLst/>
                        <a:latin typeface="Calibri"/>
                        <a:ea typeface="Times New Roman"/>
                        <a:cs typeface="Times New Roman"/>
                      </a:endParaRPr>
                    </a:p>
                  </a:txBody>
                  <a:tcPr marL="67605" marR="67605" marT="0" marB="0"/>
                </a:tc>
              </a:tr>
            </a:tbl>
          </a:graphicData>
        </a:graphic>
      </p:graphicFrame>
    </p:spTree>
    <p:extLst>
      <p:ext uri="{BB962C8B-B14F-4D97-AF65-F5344CB8AC3E}">
        <p14:creationId xmlns:p14="http://schemas.microsoft.com/office/powerpoint/2010/main" val="1013228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476672"/>
            <a:ext cx="7704856" cy="575469"/>
          </a:xfrm>
        </p:spPr>
        <p:txBody>
          <a:bodyPr/>
          <a:lstStyle/>
          <a:p>
            <a:r>
              <a:rPr lang="en-AU" sz="2800" dirty="0" smtClean="0"/>
              <a:t>Disorders – Flesh Browning</a:t>
            </a:r>
            <a:endParaRPr lang="en-AU" sz="2800" dirty="0"/>
          </a:p>
        </p:txBody>
      </p:sp>
      <p:sp>
        <p:nvSpPr>
          <p:cNvPr id="5" name="TextBox 4"/>
          <p:cNvSpPr txBox="1"/>
          <p:nvPr/>
        </p:nvSpPr>
        <p:spPr>
          <a:xfrm>
            <a:off x="611560" y="4900518"/>
            <a:ext cx="2016224" cy="369332"/>
          </a:xfrm>
          <a:prstGeom prst="rect">
            <a:avLst/>
          </a:prstGeom>
          <a:noFill/>
        </p:spPr>
        <p:txBody>
          <a:bodyPr wrap="square" rtlCol="0">
            <a:spAutoFit/>
          </a:bodyPr>
          <a:lstStyle/>
          <a:p>
            <a:endParaRPr lang="en-A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87789"/>
            <a:ext cx="3816425" cy="25611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64088" y="2421099"/>
            <a:ext cx="2790056" cy="2431435"/>
          </a:xfrm>
          <a:prstGeom prst="rect">
            <a:avLst/>
          </a:prstGeom>
        </p:spPr>
        <p:txBody>
          <a:bodyPr wrap="square">
            <a:spAutoFit/>
          </a:bodyPr>
          <a:lstStyle/>
          <a:p>
            <a:r>
              <a:rPr lang="en-AU" sz="1200" dirty="0"/>
              <a:t>Fig. </a:t>
            </a:r>
            <a:r>
              <a:rPr lang="en-AU" sz="1200" dirty="0" smtClean="0"/>
              <a:t>1. </a:t>
            </a:r>
            <a:r>
              <a:rPr lang="en-AU" sz="1200" dirty="0"/>
              <a:t>Effect of physiological maturity, and storage temperature and duration, on flesh browning severity score </a:t>
            </a:r>
            <a:r>
              <a:rPr lang="en-AU" sz="1200" dirty="0" smtClean="0"/>
              <a:t>(</a:t>
            </a:r>
            <a:r>
              <a:rPr lang="en-AU" sz="1200" dirty="0"/>
              <a:t>n=20 fruit per maturity, storage temperature and duration combination). </a:t>
            </a:r>
            <a:endParaRPr lang="en-AU" sz="1200" dirty="0" smtClean="0"/>
          </a:p>
          <a:p>
            <a:endParaRPr lang="en-AU" sz="1200" dirty="0"/>
          </a:p>
          <a:p>
            <a:r>
              <a:rPr lang="en-AU" sz="1200" u="sng" dirty="0" smtClean="0"/>
              <a:t>Means </a:t>
            </a:r>
            <a:r>
              <a:rPr lang="en-AU" sz="1200" u="sng" dirty="0"/>
              <a:t>followed by </a:t>
            </a:r>
            <a:r>
              <a:rPr lang="en-AU" sz="1200" u="sng" dirty="0" smtClean="0"/>
              <a:t>different </a:t>
            </a:r>
            <a:r>
              <a:rPr lang="en-AU" sz="1200" u="sng" dirty="0"/>
              <a:t>letters are </a:t>
            </a:r>
            <a:r>
              <a:rPr lang="en-AU" sz="1200" u="sng" dirty="0" smtClean="0"/>
              <a:t>significantly different </a:t>
            </a:r>
            <a:r>
              <a:rPr lang="en-AU" sz="1200" u="sng" dirty="0"/>
              <a:t>at </a:t>
            </a:r>
            <a:r>
              <a:rPr lang="en-AU" sz="1200" i="1" u="sng" dirty="0" smtClean="0"/>
              <a:t>P</a:t>
            </a:r>
            <a:r>
              <a:rPr lang="en-AU" sz="1200" u="sng" dirty="0" smtClean="0"/>
              <a:t>&lt;0.05</a:t>
            </a:r>
            <a:r>
              <a:rPr lang="en-AU" sz="1200" u="sng" dirty="0"/>
              <a:t>. </a:t>
            </a:r>
            <a:endParaRPr lang="en-AU" sz="1200" u="sng" dirty="0" smtClean="0"/>
          </a:p>
          <a:p>
            <a:endParaRPr lang="en-AU" sz="1200" u="sng" dirty="0"/>
          </a:p>
          <a:p>
            <a:endParaRPr lang="en-AU" sz="1200" u="sng" dirty="0" smtClean="0"/>
          </a:p>
          <a:p>
            <a:endParaRPr lang="en-AU" sz="1200" u="sng" dirty="0" smtClean="0"/>
          </a:p>
          <a:p>
            <a:r>
              <a:rPr lang="en-AU" sz="1000" dirty="0" smtClean="0"/>
              <a:t>*Pre-climacteric September Red fruit at 42 days and 7°C was not assessed  </a:t>
            </a:r>
            <a:r>
              <a:rPr lang="en-AU" sz="1000" u="sng" dirty="0" smtClean="0"/>
              <a:t> </a:t>
            </a:r>
            <a:endParaRPr lang="en-AU" sz="1000" u="sng"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648913"/>
            <a:ext cx="3819277" cy="25635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1680" y="3789040"/>
            <a:ext cx="1710725" cy="276999"/>
          </a:xfrm>
          <a:prstGeom prst="rect">
            <a:avLst/>
          </a:prstGeom>
          <a:noFill/>
        </p:spPr>
        <p:txBody>
          <a:bodyPr wrap="none" rtlCol="0">
            <a:spAutoFit/>
          </a:bodyPr>
          <a:lstStyle/>
          <a:p>
            <a:r>
              <a:rPr lang="en-AU" sz="1200" i="1" dirty="0" smtClean="0">
                <a:solidFill>
                  <a:srgbClr val="C00000"/>
                </a:solidFill>
              </a:rPr>
              <a:t>September Sun peach</a:t>
            </a:r>
            <a:endParaRPr lang="en-AU" sz="1200" i="1" dirty="0">
              <a:solidFill>
                <a:srgbClr val="C00000"/>
              </a:solidFill>
            </a:endParaRPr>
          </a:p>
        </p:txBody>
      </p:sp>
      <p:sp>
        <p:nvSpPr>
          <p:cNvPr id="15" name="TextBox 14"/>
          <p:cNvSpPr txBox="1"/>
          <p:nvPr/>
        </p:nvSpPr>
        <p:spPr>
          <a:xfrm>
            <a:off x="3273124" y="1196752"/>
            <a:ext cx="1931939" cy="276999"/>
          </a:xfrm>
          <a:prstGeom prst="rect">
            <a:avLst/>
          </a:prstGeom>
          <a:noFill/>
        </p:spPr>
        <p:txBody>
          <a:bodyPr wrap="none" rtlCol="0">
            <a:spAutoFit/>
          </a:bodyPr>
          <a:lstStyle/>
          <a:p>
            <a:r>
              <a:rPr lang="en-AU" sz="1200" i="1" dirty="0" smtClean="0">
                <a:solidFill>
                  <a:srgbClr val="C00000"/>
                </a:solidFill>
              </a:rPr>
              <a:t>September Red nectarine</a:t>
            </a:r>
            <a:endParaRPr lang="en-AU" sz="1200" i="1" dirty="0">
              <a:solidFill>
                <a:srgbClr val="C00000"/>
              </a:solidFill>
            </a:endParaRPr>
          </a:p>
        </p:txBody>
      </p:sp>
      <p:cxnSp>
        <p:nvCxnSpPr>
          <p:cNvPr id="3" name="Straight Arrow Connector 2"/>
          <p:cNvCxnSpPr/>
          <p:nvPr/>
        </p:nvCxnSpPr>
        <p:spPr>
          <a:xfrm flipV="1">
            <a:off x="1907704" y="1556792"/>
            <a:ext cx="2736304" cy="72008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28263" y="4221088"/>
            <a:ext cx="2931769" cy="57606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63688" y="4437113"/>
            <a:ext cx="648072" cy="1296143"/>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843808" y="4653136"/>
            <a:ext cx="648072" cy="116502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239093" y="4797152"/>
            <a:ext cx="836963" cy="648072"/>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 name="Straight Arrow Connector 25"/>
          <p:cNvCxnSpPr/>
          <p:nvPr/>
        </p:nvCxnSpPr>
        <p:spPr>
          <a:xfrm flipV="1">
            <a:off x="1889567" y="2368351"/>
            <a:ext cx="450185" cy="22307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952220" y="2091833"/>
            <a:ext cx="450185" cy="22307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973011" y="2044315"/>
            <a:ext cx="836963" cy="648072"/>
          </a:xfrm>
          <a:prstGeom prst="ellipse">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2497912" y="3087359"/>
            <a:ext cx="265135" cy="307777"/>
          </a:xfrm>
          <a:prstGeom prst="rect">
            <a:avLst/>
          </a:prstGeom>
          <a:noFill/>
        </p:spPr>
        <p:txBody>
          <a:bodyPr wrap="square" rtlCol="0">
            <a:spAutoFit/>
          </a:bodyPr>
          <a:lstStyle/>
          <a:p>
            <a:r>
              <a:rPr lang="en-AU" sz="1400" dirty="0" smtClean="0"/>
              <a:t>*</a:t>
            </a:r>
            <a:endParaRPr lang="en-AU" sz="1400" dirty="0"/>
          </a:p>
        </p:txBody>
      </p:sp>
    </p:spTree>
    <p:extLst>
      <p:ext uri="{BB962C8B-B14F-4D97-AF65-F5344CB8AC3E}">
        <p14:creationId xmlns:p14="http://schemas.microsoft.com/office/powerpoint/2010/main" val="171495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P spid="3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745"/>
            <a:ext cx="7776864" cy="1008063"/>
          </a:xfrm>
        </p:spPr>
        <p:txBody>
          <a:bodyPr/>
          <a:lstStyle/>
          <a:p>
            <a:pPr algn="ctr"/>
            <a:r>
              <a:rPr lang="en-AU" sz="2800" b="1" dirty="0" smtClean="0"/>
              <a:t>Eating </a:t>
            </a:r>
            <a:r>
              <a:rPr lang="en-AU" sz="2800" b="1" dirty="0"/>
              <a:t>Quality Williams 2014 </a:t>
            </a:r>
            <a:r>
              <a:rPr lang="en-AU" sz="2800" b="1" dirty="0" smtClean="0"/>
              <a:t/>
            </a:r>
            <a:br>
              <a:rPr lang="en-AU" sz="2800" b="1" dirty="0" smtClean="0"/>
            </a:br>
            <a:r>
              <a:rPr lang="en-AU" sz="2400" dirty="0" smtClean="0"/>
              <a:t>Sugar to acid ratio (ºBrix/TA</a:t>
            </a:r>
            <a:r>
              <a:rPr lang="en-AU" sz="2400" dirty="0"/>
              <a:t>) </a:t>
            </a:r>
          </a:p>
        </p:txBody>
      </p:sp>
      <p:graphicFrame>
        <p:nvGraphicFramePr>
          <p:cNvPr id="4" name="Chart 3"/>
          <p:cNvGraphicFramePr>
            <a:graphicFrameLocks/>
          </p:cNvGraphicFramePr>
          <p:nvPr>
            <p:extLst>
              <p:ext uri="{D42A27DB-BD31-4B8C-83A1-F6EECF244321}">
                <p14:modId xmlns:p14="http://schemas.microsoft.com/office/powerpoint/2010/main" val="2759974142"/>
              </p:ext>
            </p:extLst>
          </p:nvPr>
        </p:nvGraphicFramePr>
        <p:xfrm>
          <a:off x="611560" y="2057400"/>
          <a:ext cx="7776864" cy="3459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9511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Postharvest effectiveness</a:t>
            </a:r>
            <a:endParaRPr lang="en-AU" dirty="0"/>
          </a:p>
        </p:txBody>
      </p:sp>
      <p:sp>
        <p:nvSpPr>
          <p:cNvPr id="5" name="Content Placeholder 4"/>
          <p:cNvSpPr>
            <a:spLocks noGrp="1"/>
          </p:cNvSpPr>
          <p:nvPr>
            <p:ph idx="1"/>
          </p:nvPr>
        </p:nvSpPr>
        <p:spPr>
          <a:xfrm>
            <a:off x="755576" y="1988840"/>
            <a:ext cx="7776864" cy="4104456"/>
          </a:xfrm>
        </p:spPr>
        <p:txBody>
          <a:bodyPr/>
          <a:lstStyle/>
          <a:p>
            <a:r>
              <a:rPr lang="en-AU" sz="2600" dirty="0" smtClean="0"/>
              <a:t>For stone fruit I</a:t>
            </a:r>
            <a:r>
              <a:rPr lang="en-AU" sz="2600" baseline="-25000" dirty="0" smtClean="0"/>
              <a:t>AD</a:t>
            </a:r>
            <a:r>
              <a:rPr lang="en-AU" sz="2600" dirty="0" smtClean="0"/>
              <a:t> in postharvest decays following a sigmoidal logistic regression</a:t>
            </a:r>
          </a:p>
          <a:p>
            <a:endParaRPr lang="en-AU" sz="800" dirty="0" smtClean="0"/>
          </a:p>
          <a:p>
            <a:r>
              <a:rPr lang="en-AU" sz="2600" dirty="0" smtClean="0"/>
              <a:t>Cultivar, Temperature and Maturity class affect regression parameters</a:t>
            </a:r>
          </a:p>
          <a:p>
            <a:endParaRPr lang="en-AU" sz="1200" dirty="0" smtClean="0"/>
          </a:p>
          <a:p>
            <a:r>
              <a:rPr lang="en-AU" sz="2600" dirty="0" smtClean="0"/>
              <a:t>Disorders and potential consumer acceptance are identifiable by maturity</a:t>
            </a:r>
          </a:p>
          <a:p>
            <a:endParaRPr lang="en-AU" sz="800" dirty="0" smtClean="0"/>
          </a:p>
          <a:p>
            <a:r>
              <a:rPr lang="en-AU" sz="2600" dirty="0" smtClean="0"/>
              <a:t>More </a:t>
            </a:r>
            <a:r>
              <a:rPr lang="en-AU" sz="2600" dirty="0"/>
              <a:t>work needed to become a fully predicting </a:t>
            </a:r>
            <a:r>
              <a:rPr lang="en-AU" sz="2600" dirty="0" smtClean="0"/>
              <a:t>model</a:t>
            </a:r>
            <a:r>
              <a:rPr lang="en-AU" sz="2600" dirty="0"/>
              <a:t>.</a:t>
            </a:r>
          </a:p>
        </p:txBody>
      </p:sp>
    </p:spTree>
    <p:extLst>
      <p:ext uri="{BB962C8B-B14F-4D97-AF65-F5344CB8AC3E}">
        <p14:creationId xmlns:p14="http://schemas.microsoft.com/office/powerpoint/2010/main" val="32604564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992888" cy="1440160"/>
          </a:xfrm>
        </p:spPr>
        <p:txBody>
          <a:bodyPr>
            <a:normAutofit/>
          </a:bodyPr>
          <a:lstStyle/>
          <a:p>
            <a:r>
              <a:rPr lang="en-AU" sz="2800" dirty="0" smtClean="0"/>
              <a:t>Fruit maturity (I</a:t>
            </a:r>
            <a:r>
              <a:rPr lang="en-AU" sz="2800" baseline="-25000" dirty="0" smtClean="0"/>
              <a:t>AD</a:t>
            </a:r>
            <a:r>
              <a:rPr lang="en-AU" sz="2800" dirty="0" smtClean="0"/>
              <a:t>) as common denominator to </a:t>
            </a:r>
            <a:r>
              <a:rPr lang="en-AU" sz="2800" dirty="0"/>
              <a:t>monitor </a:t>
            </a:r>
            <a:r>
              <a:rPr lang="en-AU" sz="2800" dirty="0" smtClean="0"/>
              <a:t>quality and determine next step in the chain (market of choice)</a:t>
            </a:r>
            <a:endParaRPr lang="en-AU" sz="2800" dirty="0"/>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09845"/>
            <a:ext cx="6372708" cy="460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descr="C:\Users\ds27\AppData\Local\Microsoft\Windows\Temporary Internet Files\Content.IE5\0MOB8G3C\MC9002298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4618846"/>
            <a:ext cx="1815998" cy="16166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16804" y="5635391"/>
            <a:ext cx="2523448" cy="430887"/>
          </a:xfrm>
          <a:prstGeom prst="rect">
            <a:avLst/>
          </a:prstGeom>
          <a:noFill/>
        </p:spPr>
        <p:txBody>
          <a:bodyPr wrap="none" rtlCol="0">
            <a:spAutoFit/>
          </a:bodyPr>
          <a:lstStyle/>
          <a:p>
            <a:r>
              <a:rPr lang="en-AU" sz="2200" b="1" dirty="0" smtClean="0"/>
              <a:t>Happy Consumer</a:t>
            </a:r>
            <a:endParaRPr lang="en-AU" sz="2200" b="1" dirty="0"/>
          </a:p>
        </p:txBody>
      </p:sp>
    </p:spTree>
    <p:extLst>
      <p:ext uri="{BB962C8B-B14F-4D97-AF65-F5344CB8AC3E}">
        <p14:creationId xmlns:p14="http://schemas.microsoft.com/office/powerpoint/2010/main" val="2879757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Consumer Dissatisfaction</a:t>
            </a:r>
            <a:endParaRPr lang="en-AU" dirty="0"/>
          </a:p>
        </p:txBody>
      </p:sp>
      <p:sp>
        <p:nvSpPr>
          <p:cNvPr id="3" name="Content Placeholder 2"/>
          <p:cNvSpPr>
            <a:spLocks noGrp="1"/>
          </p:cNvSpPr>
          <p:nvPr>
            <p:ph idx="1"/>
          </p:nvPr>
        </p:nvSpPr>
        <p:spPr>
          <a:xfrm>
            <a:off x="1115616" y="1556792"/>
            <a:ext cx="6777317" cy="3600400"/>
          </a:xfrm>
        </p:spPr>
        <p:txBody>
          <a:bodyPr/>
          <a:lstStyle/>
          <a:p>
            <a:r>
              <a:rPr lang="en-NZ" dirty="0"/>
              <a:t>Poor and/or inconsistent fruit quality </a:t>
            </a:r>
            <a:r>
              <a:rPr lang="en-NZ" dirty="0" smtClean="0"/>
              <a:t>has been shown </a:t>
            </a:r>
            <a:r>
              <a:rPr lang="en-NZ" dirty="0"/>
              <a:t>to deter customers from return purchases for up to 3 weeks with significant loss in profits for the affected industry </a:t>
            </a:r>
            <a:endParaRPr lang="en-NZ" dirty="0" smtClean="0"/>
          </a:p>
          <a:p>
            <a:endParaRPr lang="en-NZ" dirty="0"/>
          </a:p>
          <a:p>
            <a:r>
              <a:rPr lang="en-NZ" dirty="0"/>
              <a:t>Consumer expects consistent </a:t>
            </a:r>
            <a:r>
              <a:rPr lang="en-NZ" dirty="0" smtClean="0"/>
              <a:t>quality</a:t>
            </a:r>
            <a:endParaRPr lang="en-AU" dirty="0"/>
          </a:p>
        </p:txBody>
      </p:sp>
    </p:spTree>
    <p:extLst>
      <p:ext uri="{BB962C8B-B14F-4D97-AF65-F5344CB8AC3E}">
        <p14:creationId xmlns:p14="http://schemas.microsoft.com/office/powerpoint/2010/main" val="300014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AU" smtClean="0"/>
              <a:t>Usefulness along the supply chain</a:t>
            </a:r>
          </a:p>
        </p:txBody>
      </p:sp>
      <p:sp>
        <p:nvSpPr>
          <p:cNvPr id="26626" name="Content Placeholder 2"/>
          <p:cNvSpPr>
            <a:spLocks noGrp="1"/>
          </p:cNvSpPr>
          <p:nvPr>
            <p:ph idx="1"/>
          </p:nvPr>
        </p:nvSpPr>
        <p:spPr>
          <a:xfrm>
            <a:off x="684213" y="1736725"/>
            <a:ext cx="8002587" cy="3776663"/>
          </a:xfrm>
        </p:spPr>
        <p:txBody>
          <a:bodyPr/>
          <a:lstStyle/>
          <a:p>
            <a:pPr eaLnBrk="1" hangingPunct="1"/>
            <a:r>
              <a:rPr lang="en-AU" smtClean="0"/>
              <a:t>Pre-Harvest</a:t>
            </a:r>
          </a:p>
          <a:p>
            <a:pPr lvl="1" eaLnBrk="1" hangingPunct="1"/>
            <a:r>
              <a:rPr lang="en-AU" smtClean="0"/>
              <a:t>Understand the orchard</a:t>
            </a:r>
          </a:p>
          <a:p>
            <a:pPr lvl="1" eaLnBrk="1" hangingPunct="1"/>
            <a:r>
              <a:rPr lang="en-AU" smtClean="0"/>
              <a:t>Optimise agronomic practices</a:t>
            </a:r>
          </a:p>
          <a:p>
            <a:pPr lvl="1" eaLnBrk="1" hangingPunct="1"/>
            <a:r>
              <a:rPr lang="en-AU" smtClean="0"/>
              <a:t>Reduce number of picks</a:t>
            </a:r>
          </a:p>
          <a:p>
            <a:pPr lvl="1" eaLnBrk="1" hangingPunct="1"/>
            <a:r>
              <a:rPr lang="en-AU" smtClean="0"/>
              <a:t>Reduce fruit variability</a:t>
            </a:r>
          </a:p>
          <a:p>
            <a:pPr lvl="1" eaLnBrk="1" hangingPunct="1"/>
            <a:r>
              <a:rPr lang="en-AU" smtClean="0"/>
              <a:t>Identify harvest windows (prediction tool)</a:t>
            </a:r>
          </a:p>
          <a:p>
            <a:pPr lvl="1" eaLnBrk="1" hangingPunct="1"/>
            <a:r>
              <a:rPr lang="en-AU" smtClean="0"/>
              <a:t>Harvest at the correct time for the chosen market</a:t>
            </a:r>
          </a:p>
          <a:p>
            <a:pPr eaLnBrk="1" hangingPunct="1"/>
            <a:endParaRPr lang="en-AU" smtClean="0"/>
          </a:p>
        </p:txBody>
      </p:sp>
    </p:spTree>
    <p:extLst>
      <p:ext uri="{BB962C8B-B14F-4D97-AF65-F5344CB8AC3E}">
        <p14:creationId xmlns:p14="http://schemas.microsoft.com/office/powerpoint/2010/main" val="2785811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AU" smtClean="0"/>
              <a:t>Usefulness along the supply chain</a:t>
            </a:r>
          </a:p>
        </p:txBody>
      </p:sp>
      <p:sp>
        <p:nvSpPr>
          <p:cNvPr id="27650" name="Content Placeholder 2"/>
          <p:cNvSpPr>
            <a:spLocks noGrp="1"/>
          </p:cNvSpPr>
          <p:nvPr>
            <p:ph idx="1"/>
          </p:nvPr>
        </p:nvSpPr>
        <p:spPr>
          <a:xfrm>
            <a:off x="684213" y="1700213"/>
            <a:ext cx="8002587" cy="3990975"/>
          </a:xfrm>
        </p:spPr>
        <p:txBody>
          <a:bodyPr/>
          <a:lstStyle/>
          <a:p>
            <a:pPr eaLnBrk="1" hangingPunct="1"/>
            <a:r>
              <a:rPr lang="en-AU" dirty="0" smtClean="0"/>
              <a:t>Post-Harvest</a:t>
            </a:r>
          </a:p>
          <a:p>
            <a:pPr lvl="1" eaLnBrk="1" hangingPunct="1"/>
            <a:r>
              <a:rPr lang="en-AU" dirty="0" smtClean="0"/>
              <a:t>Monitor maturity of stored fruit</a:t>
            </a:r>
          </a:p>
          <a:p>
            <a:pPr lvl="1" eaLnBrk="1" hangingPunct="1"/>
            <a:r>
              <a:rPr lang="en-AU" dirty="0" smtClean="0"/>
              <a:t>Determine shelf-life potential</a:t>
            </a:r>
          </a:p>
          <a:p>
            <a:pPr lvl="1" eaLnBrk="1" hangingPunct="1"/>
            <a:r>
              <a:rPr lang="en-AU" dirty="0" smtClean="0"/>
              <a:t>Determine length of storage depending on the chosen market</a:t>
            </a:r>
          </a:p>
          <a:p>
            <a:pPr lvl="1" eaLnBrk="1" hangingPunct="1"/>
            <a:r>
              <a:rPr lang="en-AU" dirty="0" smtClean="0"/>
              <a:t>Sort fruit according to maturity (suitability of postharvest treatments – 1-MCP, maturity retardants)</a:t>
            </a:r>
          </a:p>
          <a:p>
            <a:pPr lvl="1" eaLnBrk="1" hangingPunct="1"/>
            <a:r>
              <a:rPr lang="en-AU" dirty="0" smtClean="0"/>
              <a:t>Increased market flexibility </a:t>
            </a:r>
          </a:p>
          <a:p>
            <a:pPr lvl="1" eaLnBrk="1" hangingPunct="1"/>
            <a:r>
              <a:rPr lang="en-AU" dirty="0" smtClean="0"/>
              <a:t>Reduced variability and therefore losses</a:t>
            </a:r>
          </a:p>
          <a:p>
            <a:pPr lvl="1" eaLnBrk="1" hangingPunct="1"/>
            <a:r>
              <a:rPr lang="en-AU" dirty="0" smtClean="0"/>
              <a:t>Increased consumer satisfaction</a:t>
            </a:r>
          </a:p>
          <a:p>
            <a:pPr eaLnBrk="1" hangingPunct="1"/>
            <a:endParaRPr lang="en-AU" dirty="0" smtClean="0"/>
          </a:p>
        </p:txBody>
      </p:sp>
    </p:spTree>
    <p:extLst>
      <p:ext uri="{BB962C8B-B14F-4D97-AF65-F5344CB8AC3E}">
        <p14:creationId xmlns:p14="http://schemas.microsoft.com/office/powerpoint/2010/main" val="34347180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344934" cy="889168"/>
          </a:xfrm>
        </p:spPr>
        <p:txBody>
          <a:bodyPr>
            <a:normAutofit/>
          </a:bodyPr>
          <a:lstStyle/>
          <a:p>
            <a:r>
              <a:rPr lang="en-AU" dirty="0" smtClean="0"/>
              <a:t>Current field projects</a:t>
            </a:r>
            <a:endParaRPr lang="en-AU" dirty="0"/>
          </a:p>
        </p:txBody>
      </p:sp>
      <p:sp>
        <p:nvSpPr>
          <p:cNvPr id="3" name="Content Placeholder 2"/>
          <p:cNvSpPr>
            <a:spLocks noGrp="1"/>
          </p:cNvSpPr>
          <p:nvPr>
            <p:ph idx="1"/>
          </p:nvPr>
        </p:nvSpPr>
        <p:spPr>
          <a:xfrm>
            <a:off x="971600" y="1844824"/>
            <a:ext cx="7416940" cy="4032448"/>
          </a:xfrm>
        </p:spPr>
        <p:txBody>
          <a:bodyPr>
            <a:normAutofit/>
          </a:bodyPr>
          <a:lstStyle/>
          <a:p>
            <a:r>
              <a:rPr lang="en-AU" dirty="0" smtClean="0"/>
              <a:t>Aim: Increase sugar content and reduce intra canopy SSC, maturity, and size variability</a:t>
            </a:r>
          </a:p>
          <a:p>
            <a:r>
              <a:rPr lang="en-AU" dirty="0" smtClean="0"/>
              <a:t>Through: rootstock evaluation, tree training, irrigation timing</a:t>
            </a:r>
          </a:p>
          <a:p>
            <a:r>
              <a:rPr lang="en-AU" dirty="0" smtClean="0"/>
              <a:t>Interaction with crop load</a:t>
            </a:r>
          </a:p>
          <a:p>
            <a:endParaRPr lang="en-AU" dirty="0"/>
          </a:p>
        </p:txBody>
      </p:sp>
    </p:spTree>
    <p:extLst>
      <p:ext uri="{BB962C8B-B14F-4D97-AF65-F5344CB8AC3E}">
        <p14:creationId xmlns:p14="http://schemas.microsoft.com/office/powerpoint/2010/main" val="1266337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272926" cy="1143000"/>
          </a:xfrm>
        </p:spPr>
        <p:txBody>
          <a:bodyPr>
            <a:normAutofit/>
          </a:bodyPr>
          <a:lstStyle/>
          <a:p>
            <a:r>
              <a:rPr lang="en-AU" dirty="0" smtClean="0"/>
              <a:t>Current post harvest projects</a:t>
            </a:r>
            <a:endParaRPr lang="en-AU" dirty="0"/>
          </a:p>
        </p:txBody>
      </p:sp>
      <p:sp>
        <p:nvSpPr>
          <p:cNvPr id="3" name="Content Placeholder 2"/>
          <p:cNvSpPr>
            <a:spLocks noGrp="1"/>
          </p:cNvSpPr>
          <p:nvPr>
            <p:ph idx="1"/>
          </p:nvPr>
        </p:nvSpPr>
        <p:spPr>
          <a:xfrm>
            <a:off x="827584" y="2924944"/>
            <a:ext cx="7560840" cy="2907685"/>
          </a:xfrm>
        </p:spPr>
        <p:txBody>
          <a:bodyPr>
            <a:normAutofit/>
          </a:bodyPr>
          <a:lstStyle/>
          <a:p>
            <a:r>
              <a:rPr lang="en-AU" dirty="0" smtClean="0"/>
              <a:t>Determination of protocols  to predict  storage length  depending on temperature and maturity (value chain simulation)</a:t>
            </a:r>
          </a:p>
          <a:p>
            <a:endParaRPr lang="en-AU" dirty="0"/>
          </a:p>
          <a:p>
            <a:r>
              <a:rPr lang="en-AU" dirty="0" smtClean="0"/>
              <a:t>Interaction with ripening inhibitors </a:t>
            </a:r>
            <a:r>
              <a:rPr lang="en-AU" sz="2200" dirty="0" smtClean="0"/>
              <a:t>(CA, 1-MCP)</a:t>
            </a:r>
          </a:p>
          <a:p>
            <a:endParaRPr lang="en-AU" dirty="0"/>
          </a:p>
        </p:txBody>
      </p:sp>
    </p:spTree>
    <p:extLst>
      <p:ext uri="{BB962C8B-B14F-4D97-AF65-F5344CB8AC3E}">
        <p14:creationId xmlns:p14="http://schemas.microsoft.com/office/powerpoint/2010/main" val="3131084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Current </a:t>
            </a:r>
            <a:r>
              <a:rPr lang="en-AU" dirty="0" smtClean="0"/>
              <a:t>post </a:t>
            </a:r>
            <a:r>
              <a:rPr lang="en-AU" dirty="0"/>
              <a:t>harvest projects</a:t>
            </a:r>
          </a:p>
        </p:txBody>
      </p:sp>
      <p:sp>
        <p:nvSpPr>
          <p:cNvPr id="3" name="Content Placeholder 2"/>
          <p:cNvSpPr>
            <a:spLocks noGrp="1"/>
          </p:cNvSpPr>
          <p:nvPr>
            <p:ph idx="1"/>
          </p:nvPr>
        </p:nvSpPr>
        <p:spPr>
          <a:xfrm>
            <a:off x="683568" y="2420888"/>
            <a:ext cx="7776864" cy="3267725"/>
          </a:xfrm>
        </p:spPr>
        <p:txBody>
          <a:bodyPr>
            <a:normAutofit/>
          </a:bodyPr>
          <a:lstStyle/>
          <a:p>
            <a:r>
              <a:rPr lang="en-AU" dirty="0" smtClean="0"/>
              <a:t>Correlation of I</a:t>
            </a:r>
            <a:r>
              <a:rPr lang="en-AU" baseline="-25000" dirty="0" smtClean="0"/>
              <a:t>AD </a:t>
            </a:r>
            <a:r>
              <a:rPr lang="en-AU" dirty="0" smtClean="0"/>
              <a:t>values with aroma development pre and post harvest</a:t>
            </a:r>
          </a:p>
          <a:p>
            <a:endParaRPr lang="en-AU" sz="1200" baseline="-25000" dirty="0"/>
          </a:p>
          <a:p>
            <a:r>
              <a:rPr lang="en-AU" dirty="0" smtClean="0"/>
              <a:t>Correlation of I</a:t>
            </a:r>
            <a:r>
              <a:rPr lang="en-AU" baseline="-25000" dirty="0" smtClean="0"/>
              <a:t>AD</a:t>
            </a:r>
            <a:r>
              <a:rPr lang="en-AU" dirty="0" smtClean="0"/>
              <a:t> values with fruit ripening enzymes in pre and post harvest </a:t>
            </a:r>
          </a:p>
          <a:p>
            <a:endParaRPr lang="en-AU" sz="1200" dirty="0" smtClean="0"/>
          </a:p>
          <a:p>
            <a:r>
              <a:rPr lang="en-AU" dirty="0" smtClean="0"/>
              <a:t>Consumer responses to fruit quality affected by storage length and maturity</a:t>
            </a:r>
            <a:endParaRPr lang="en-AU" dirty="0"/>
          </a:p>
        </p:txBody>
      </p:sp>
    </p:spTree>
    <p:extLst>
      <p:ext uri="{BB962C8B-B14F-4D97-AF65-F5344CB8AC3E}">
        <p14:creationId xmlns:p14="http://schemas.microsoft.com/office/powerpoint/2010/main" val="2872324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Needed research</a:t>
            </a:r>
            <a:endParaRPr lang="en-AU" dirty="0"/>
          </a:p>
        </p:txBody>
      </p:sp>
      <p:sp>
        <p:nvSpPr>
          <p:cNvPr id="3" name="Content Placeholder 2"/>
          <p:cNvSpPr>
            <a:spLocks noGrp="1"/>
          </p:cNvSpPr>
          <p:nvPr>
            <p:ph idx="1"/>
          </p:nvPr>
        </p:nvSpPr>
        <p:spPr>
          <a:xfrm>
            <a:off x="683568" y="1628800"/>
            <a:ext cx="7776864" cy="4392488"/>
          </a:xfrm>
        </p:spPr>
        <p:txBody>
          <a:bodyPr/>
          <a:lstStyle/>
          <a:p>
            <a:r>
              <a:rPr lang="en-AU" sz="2600" dirty="0" smtClean="0"/>
              <a:t>Variety </a:t>
            </a:r>
            <a:r>
              <a:rPr lang="en-AU" sz="2600" dirty="0"/>
              <a:t>calibration for the </a:t>
            </a:r>
            <a:r>
              <a:rPr lang="en-AU" sz="2600" dirty="0" smtClean="0"/>
              <a:t>DA-Meter</a:t>
            </a:r>
          </a:p>
          <a:p>
            <a:endParaRPr lang="en-AU" sz="1100" dirty="0"/>
          </a:p>
          <a:p>
            <a:r>
              <a:rPr lang="en-AU" sz="2600" dirty="0"/>
              <a:t>Verification and protocol creation for different </a:t>
            </a:r>
            <a:r>
              <a:rPr lang="en-AU" sz="2600" dirty="0" smtClean="0"/>
              <a:t>species (pre and post harvest)</a:t>
            </a:r>
          </a:p>
          <a:p>
            <a:endParaRPr lang="en-AU" sz="1100" dirty="0" smtClean="0"/>
          </a:p>
          <a:p>
            <a:r>
              <a:rPr lang="en-AU" sz="2600" dirty="0"/>
              <a:t>Correlation of I</a:t>
            </a:r>
            <a:r>
              <a:rPr lang="en-AU" sz="2600" baseline="-25000" dirty="0"/>
              <a:t>AD</a:t>
            </a:r>
            <a:r>
              <a:rPr lang="en-AU" sz="2600" dirty="0"/>
              <a:t> values with </a:t>
            </a:r>
            <a:r>
              <a:rPr lang="en-AU" sz="2600" dirty="0" smtClean="0"/>
              <a:t>other </a:t>
            </a:r>
            <a:r>
              <a:rPr lang="en-AU" sz="2600" dirty="0"/>
              <a:t>physiological </a:t>
            </a:r>
            <a:r>
              <a:rPr lang="en-AU" sz="2600" dirty="0" smtClean="0"/>
              <a:t>or molecular parameters </a:t>
            </a:r>
          </a:p>
          <a:p>
            <a:endParaRPr lang="en-AU" sz="1100" dirty="0"/>
          </a:p>
          <a:p>
            <a:r>
              <a:rPr lang="en-AU" sz="2600" dirty="0" smtClean="0"/>
              <a:t>Consumer </a:t>
            </a:r>
            <a:r>
              <a:rPr lang="en-AU" sz="2600" dirty="0"/>
              <a:t>responses to fruit quality affected by storage length and </a:t>
            </a:r>
            <a:r>
              <a:rPr lang="en-AU" sz="2600" dirty="0" smtClean="0"/>
              <a:t>maturity</a:t>
            </a:r>
          </a:p>
          <a:p>
            <a:endParaRPr lang="en-AU" sz="1100" dirty="0" smtClean="0"/>
          </a:p>
          <a:p>
            <a:r>
              <a:rPr lang="en-AU" sz="2600" dirty="0" smtClean="0"/>
              <a:t>Value Chain fully predicting model</a:t>
            </a:r>
            <a:endParaRPr lang="en-AU" sz="2600" dirty="0"/>
          </a:p>
          <a:p>
            <a:endParaRPr lang="en-AU" sz="2600" dirty="0"/>
          </a:p>
          <a:p>
            <a:endParaRPr lang="en-AU" sz="2600" dirty="0"/>
          </a:p>
        </p:txBody>
      </p:sp>
    </p:spTree>
    <p:extLst>
      <p:ext uri="{BB962C8B-B14F-4D97-AF65-F5344CB8AC3E}">
        <p14:creationId xmlns:p14="http://schemas.microsoft.com/office/powerpoint/2010/main" val="4022973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AU" dirty="0" smtClean="0"/>
              <a:t>DA Technology - Conclusion</a:t>
            </a:r>
          </a:p>
        </p:txBody>
      </p:sp>
      <p:sp>
        <p:nvSpPr>
          <p:cNvPr id="3" name="Content Placeholder 2"/>
          <p:cNvSpPr>
            <a:spLocks noGrp="1"/>
          </p:cNvSpPr>
          <p:nvPr>
            <p:ph idx="1"/>
          </p:nvPr>
        </p:nvSpPr>
        <p:spPr/>
        <p:txBody>
          <a:bodyPr/>
          <a:lstStyle/>
          <a:p>
            <a:pPr eaLnBrk="1" hangingPunct="1"/>
            <a:r>
              <a:rPr lang="en-AU" dirty="0" smtClean="0"/>
              <a:t>Allows rapid and accurate measurement of  fruit maturity along the whole chain providing consistent quality fruit that meets consumer expectations</a:t>
            </a:r>
          </a:p>
          <a:p>
            <a:pPr eaLnBrk="1" hangingPunct="1"/>
            <a:endParaRPr lang="en-AU" dirty="0" smtClean="0"/>
          </a:p>
          <a:p>
            <a:pPr algn="ctr" eaLnBrk="1" hangingPunct="1"/>
            <a:r>
              <a:rPr lang="en-AU" dirty="0" smtClean="0"/>
              <a:t>Allows to build a brand of guaranteed quality </a:t>
            </a:r>
          </a:p>
          <a:p>
            <a:pPr algn="ctr" eaLnBrk="1" hangingPunct="1"/>
            <a:endParaRPr lang="en-AU" sz="1400" dirty="0" smtClean="0"/>
          </a:p>
        </p:txBody>
      </p:sp>
    </p:spTree>
    <p:extLst>
      <p:ext uri="{BB962C8B-B14F-4D97-AF65-F5344CB8AC3E}">
        <p14:creationId xmlns:p14="http://schemas.microsoft.com/office/powerpoint/2010/main" val="6676017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264" y="1052736"/>
            <a:ext cx="1656184" cy="5184576"/>
          </a:xfrm>
        </p:spPr>
        <p:txBody>
          <a:bodyPr anchor="t"/>
          <a:lstStyle/>
          <a:p>
            <a:r>
              <a:rPr lang="en-AU" sz="2200" dirty="0" smtClean="0"/>
              <a:t>Thanks to: </a:t>
            </a:r>
            <a:br>
              <a:rPr lang="en-AU" sz="2200" dirty="0" smtClean="0"/>
            </a:br>
            <a:r>
              <a:rPr lang="en-AU" sz="2200" dirty="0" smtClean="0"/>
              <a:t>Growers</a:t>
            </a:r>
            <a:r>
              <a:rPr lang="en-AU" sz="1200" dirty="0" smtClean="0"/>
              <a:t> </a:t>
            </a:r>
            <a:br>
              <a:rPr lang="en-AU" sz="1200" dirty="0" smtClean="0"/>
            </a:br>
            <a:r>
              <a:rPr lang="en-AU" sz="2200" dirty="0" smtClean="0"/>
              <a:t>Colleagues</a:t>
            </a:r>
            <a:br>
              <a:rPr lang="en-AU" sz="2200" dirty="0" smtClean="0"/>
            </a:br>
            <a:r>
              <a:rPr lang="en-AU" sz="2000" dirty="0" smtClean="0"/>
              <a:t>International</a:t>
            </a:r>
            <a:r>
              <a:rPr lang="en-AU" sz="2200" dirty="0" smtClean="0"/>
              <a:t/>
            </a:r>
            <a:br>
              <a:rPr lang="en-AU" sz="2200" dirty="0" smtClean="0"/>
            </a:br>
            <a:r>
              <a:rPr lang="en-AU" sz="2000" dirty="0" smtClean="0"/>
              <a:t>Students</a:t>
            </a:r>
            <a:r>
              <a:rPr lang="en-AU" sz="2200" dirty="0" smtClean="0"/>
              <a:t/>
            </a:r>
            <a:br>
              <a:rPr lang="en-AU" sz="2200" dirty="0" smtClean="0"/>
            </a:br>
            <a:r>
              <a:rPr lang="en-AU" sz="2200" dirty="0"/>
              <a:t/>
            </a:r>
            <a:br>
              <a:rPr lang="en-AU" sz="2200" dirty="0"/>
            </a:br>
            <a:r>
              <a:rPr lang="en-AU" sz="2200" dirty="0" smtClean="0"/>
              <a:t>Funding:</a:t>
            </a:r>
            <a:br>
              <a:rPr lang="en-AU" sz="2200" dirty="0" smtClean="0"/>
            </a:br>
            <a:r>
              <a:rPr lang="en-AU" sz="2200" dirty="0" smtClean="0"/>
              <a:t/>
            </a:r>
            <a:br>
              <a:rPr lang="en-AU" sz="2200" dirty="0" smtClean="0"/>
            </a:br>
            <a:r>
              <a:rPr lang="en-AU" sz="2200" dirty="0"/>
              <a:t/>
            </a:r>
            <a:br>
              <a:rPr lang="en-AU" sz="2200" dirty="0"/>
            </a:br>
            <a:r>
              <a:rPr lang="en-AU" sz="2200" dirty="0" smtClean="0"/>
              <a:t/>
            </a:r>
            <a:br>
              <a:rPr lang="en-AU" sz="2200" dirty="0" smtClean="0"/>
            </a:br>
            <a:r>
              <a:rPr lang="en-AU" sz="2200" dirty="0"/>
              <a:t/>
            </a:r>
            <a:br>
              <a:rPr lang="en-AU" sz="2200" dirty="0"/>
            </a:br>
            <a:r>
              <a:rPr lang="en-AU" sz="2200" dirty="0" smtClean="0"/>
              <a:t/>
            </a:r>
            <a:br>
              <a:rPr lang="en-AU" sz="2200" dirty="0" smtClean="0"/>
            </a:br>
            <a:r>
              <a:rPr lang="en-AU" sz="2200" dirty="0"/>
              <a:t/>
            </a:r>
            <a:br>
              <a:rPr lang="en-AU" sz="2200" dirty="0"/>
            </a:br>
            <a:r>
              <a:rPr lang="en-AU" sz="2200" dirty="0"/>
              <a:t/>
            </a:r>
            <a:br>
              <a:rPr lang="en-AU" sz="2200" dirty="0"/>
            </a:br>
            <a:r>
              <a:rPr lang="en-AU" sz="2200" dirty="0" smtClean="0"/>
              <a:t/>
            </a:r>
            <a:br>
              <a:rPr lang="en-AU" sz="2200" dirty="0" smtClean="0"/>
            </a:br>
            <a:r>
              <a:rPr lang="en-AU" sz="2200" dirty="0" smtClean="0"/>
              <a:t/>
            </a:r>
            <a:br>
              <a:rPr lang="en-AU" sz="2200" dirty="0" smtClean="0"/>
            </a:br>
            <a:endParaRPr lang="en-AU" sz="2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7214" y="836712"/>
            <a:ext cx="6261050" cy="4695788"/>
          </a:xfrm>
        </p:spPr>
      </p:pic>
      <p:sp>
        <p:nvSpPr>
          <p:cNvPr id="5" name="Oval Callout 4"/>
          <p:cNvSpPr/>
          <p:nvPr/>
        </p:nvSpPr>
        <p:spPr>
          <a:xfrm>
            <a:off x="3491880" y="963128"/>
            <a:ext cx="3456384" cy="1728192"/>
          </a:xfrm>
          <a:prstGeom prst="wedgeEllipseCallout">
            <a:avLst>
              <a:gd name="adj1" fmla="val -53487"/>
              <a:gd name="adj2" fmla="val 3313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3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Sooo</a:t>
            </a:r>
            <a:r>
              <a:rPr lang="en-A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Questions?</a:t>
            </a:r>
            <a:endParaRPr lang="en-AU"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565309"/>
            <a:ext cx="1497147" cy="8486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001" y="4797152"/>
            <a:ext cx="1527442" cy="720080"/>
          </a:xfrm>
          <a:prstGeom prst="rect">
            <a:avLst/>
          </a:prstGeom>
        </p:spPr>
      </p:pic>
    </p:spTree>
    <p:extLst>
      <p:ext uri="{BB962C8B-B14F-4D97-AF65-F5344CB8AC3E}">
        <p14:creationId xmlns:p14="http://schemas.microsoft.com/office/powerpoint/2010/main" val="381157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6864" cy="1008063"/>
          </a:xfrm>
        </p:spPr>
        <p:txBody>
          <a:bodyPr/>
          <a:lstStyle/>
          <a:p>
            <a:r>
              <a:rPr lang="en-AU" dirty="0"/>
              <a:t>Introduction </a:t>
            </a:r>
            <a:r>
              <a:rPr lang="en-AU" dirty="0" smtClean="0"/>
              <a:t>– </a:t>
            </a:r>
            <a:r>
              <a:rPr lang="en-AU" sz="3100" dirty="0" smtClean="0"/>
              <a:t>Commercial supply chain</a:t>
            </a:r>
            <a:endParaRPr lang="en-AU" sz="31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636597"/>
            <a:ext cx="7272807" cy="574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402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Introduction – </a:t>
            </a:r>
            <a:r>
              <a:rPr lang="en-AU" sz="3200" dirty="0" smtClean="0"/>
              <a:t>Value chain in Horticulture</a:t>
            </a:r>
            <a:endParaRPr lang="en-AU" sz="3200" dirty="0"/>
          </a:p>
        </p:txBody>
      </p:sp>
      <p:sp>
        <p:nvSpPr>
          <p:cNvPr id="3" name="Content Placeholder 2"/>
          <p:cNvSpPr>
            <a:spLocks noGrp="1"/>
          </p:cNvSpPr>
          <p:nvPr>
            <p:ph idx="1"/>
          </p:nvPr>
        </p:nvSpPr>
        <p:spPr/>
        <p:txBody>
          <a:bodyPr/>
          <a:lstStyle/>
          <a:p>
            <a:r>
              <a:rPr lang="en-AU" dirty="0" smtClean="0"/>
              <a:t>Normally “value added”</a:t>
            </a:r>
          </a:p>
          <a:p>
            <a:endParaRPr lang="en-AU" dirty="0"/>
          </a:p>
          <a:p>
            <a:r>
              <a:rPr lang="en-AU" dirty="0" smtClean="0"/>
              <a:t>Horticulture “value maintained”</a:t>
            </a:r>
          </a:p>
          <a:p>
            <a:pPr lvl="1"/>
            <a:r>
              <a:rPr lang="en-AU" dirty="0" smtClean="0"/>
              <a:t>It is decided in the field at harvest and can only be maintained. GOAL is to do not lose quality.</a:t>
            </a:r>
            <a:endParaRPr lang="en-AU" dirty="0"/>
          </a:p>
        </p:txBody>
      </p:sp>
    </p:spTree>
    <p:extLst>
      <p:ext uri="{BB962C8B-B14F-4D97-AF65-F5344CB8AC3E}">
        <p14:creationId xmlns:p14="http://schemas.microsoft.com/office/powerpoint/2010/main" val="54545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704856" cy="1143000"/>
          </a:xfrm>
        </p:spPr>
        <p:txBody>
          <a:bodyPr>
            <a:normAutofit fontScale="90000"/>
          </a:bodyPr>
          <a:lstStyle/>
          <a:p>
            <a:pPr algn="ctr"/>
            <a:r>
              <a:rPr lang="en-AU" dirty="0" smtClean="0"/>
              <a:t>Value Chain System approach to Quality</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4278912"/>
              </p:ext>
            </p:extLst>
          </p:nvPr>
        </p:nvGraphicFramePr>
        <p:xfrm>
          <a:off x="899592" y="1844824"/>
          <a:ext cx="727280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868144" y="1340768"/>
            <a:ext cx="1928192" cy="830997"/>
          </a:xfrm>
          <a:prstGeom prst="rect">
            <a:avLst/>
          </a:prstGeom>
          <a:noFill/>
        </p:spPr>
        <p:txBody>
          <a:bodyPr wrap="square" rtlCol="0">
            <a:spAutoFit/>
          </a:bodyPr>
          <a:lstStyle/>
          <a:p>
            <a:r>
              <a:rPr lang="en-AU" sz="2400" dirty="0" smtClean="0"/>
              <a:t>Determines the quality</a:t>
            </a:r>
            <a:endParaRPr lang="en-AU" sz="2400" dirty="0"/>
          </a:p>
        </p:txBody>
      </p:sp>
    </p:spTree>
    <p:extLst>
      <p:ext uri="{BB962C8B-B14F-4D97-AF65-F5344CB8AC3E}">
        <p14:creationId xmlns:p14="http://schemas.microsoft.com/office/powerpoint/2010/main" val="1211894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033184"/>
          </a:xfrm>
        </p:spPr>
        <p:txBody>
          <a:bodyPr>
            <a:normAutofit/>
          </a:bodyPr>
          <a:lstStyle/>
          <a:p>
            <a:r>
              <a:rPr lang="en-AU" dirty="0" smtClean="0"/>
              <a:t>Value chain systems approach</a:t>
            </a:r>
            <a:endParaRPr lang="en-AU" dirty="0"/>
          </a:p>
        </p:txBody>
      </p:sp>
      <p:sp>
        <p:nvSpPr>
          <p:cNvPr id="3" name="Content Placeholder 2"/>
          <p:cNvSpPr>
            <a:spLocks noGrp="1"/>
          </p:cNvSpPr>
          <p:nvPr>
            <p:ph idx="1"/>
          </p:nvPr>
        </p:nvSpPr>
        <p:spPr>
          <a:xfrm>
            <a:off x="755576" y="1772816"/>
            <a:ext cx="7941568" cy="4752528"/>
          </a:xfrm>
        </p:spPr>
        <p:txBody>
          <a:bodyPr/>
          <a:lstStyle/>
          <a:p>
            <a:r>
              <a:rPr lang="en-AU" sz="2600" dirty="0" smtClean="0"/>
              <a:t>Needs to have a common </a:t>
            </a:r>
            <a:r>
              <a:rPr lang="en-AU" sz="2600" dirty="0"/>
              <a:t>language</a:t>
            </a:r>
            <a:r>
              <a:rPr lang="en-AU" sz="2600" dirty="0" smtClean="0">
                <a:solidFill>
                  <a:srgbClr val="FF0000"/>
                </a:solidFill>
              </a:rPr>
              <a:t> </a:t>
            </a:r>
            <a:r>
              <a:rPr lang="en-AU" sz="2600" dirty="0" smtClean="0"/>
              <a:t>(comparable measurements) to base decisions on at each chain step</a:t>
            </a:r>
          </a:p>
          <a:p>
            <a:endParaRPr lang="en-AU" sz="1200" dirty="0" smtClean="0"/>
          </a:p>
          <a:p>
            <a:r>
              <a:rPr lang="en-AU" sz="2600" dirty="0" smtClean="0"/>
              <a:t>Guarantees consistent quality</a:t>
            </a:r>
          </a:p>
          <a:p>
            <a:endParaRPr lang="en-AU" sz="1200" dirty="0"/>
          </a:p>
          <a:p>
            <a:r>
              <a:rPr lang="en-AU" sz="2600" dirty="0" smtClean="0"/>
              <a:t>Increases profitability (access to high quality markets)</a:t>
            </a:r>
          </a:p>
          <a:p>
            <a:endParaRPr lang="en-AU" sz="1200" dirty="0"/>
          </a:p>
          <a:p>
            <a:r>
              <a:rPr lang="en-AU" sz="2600" dirty="0" smtClean="0"/>
              <a:t>Improves consumer satisfaction (delivery of consistent and preferred quality)</a:t>
            </a:r>
            <a:endParaRPr lang="en-AU" sz="2600" dirty="0"/>
          </a:p>
        </p:txBody>
      </p:sp>
    </p:spTree>
    <p:extLst>
      <p:ext uri="{BB962C8B-B14F-4D97-AF65-F5344CB8AC3E}">
        <p14:creationId xmlns:p14="http://schemas.microsoft.com/office/powerpoint/2010/main" val="128873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9275"/>
            <a:ext cx="7848872" cy="1008063"/>
          </a:xfrm>
        </p:spPr>
        <p:txBody>
          <a:bodyPr/>
          <a:lstStyle/>
          <a:p>
            <a:r>
              <a:rPr lang="en-AU" sz="2900" dirty="0" smtClean="0"/>
              <a:t>What can be used as index of quality?</a:t>
            </a:r>
            <a:endParaRPr lang="en-AU" sz="2900" dirty="0"/>
          </a:p>
        </p:txBody>
      </p:sp>
      <p:sp>
        <p:nvSpPr>
          <p:cNvPr id="3" name="Content Placeholder 2"/>
          <p:cNvSpPr>
            <a:spLocks noGrp="1"/>
          </p:cNvSpPr>
          <p:nvPr>
            <p:ph idx="1"/>
          </p:nvPr>
        </p:nvSpPr>
        <p:spPr>
          <a:xfrm>
            <a:off x="683568" y="1772816"/>
            <a:ext cx="7776864" cy="3990975"/>
          </a:xfrm>
        </p:spPr>
        <p:txBody>
          <a:bodyPr/>
          <a:lstStyle/>
          <a:p>
            <a:r>
              <a:rPr lang="en-AU" dirty="0" smtClean="0"/>
              <a:t>Most common:</a:t>
            </a:r>
          </a:p>
          <a:p>
            <a:pPr lvl="1"/>
            <a:r>
              <a:rPr lang="en-AU" dirty="0" smtClean="0"/>
              <a:t>Size</a:t>
            </a:r>
          </a:p>
          <a:p>
            <a:pPr lvl="1"/>
            <a:r>
              <a:rPr lang="en-AU" dirty="0" smtClean="0"/>
              <a:t>Soluble Sugars</a:t>
            </a:r>
          </a:p>
          <a:p>
            <a:pPr lvl="1"/>
            <a:r>
              <a:rPr lang="en-AU" dirty="0" smtClean="0"/>
              <a:t>Firmness</a:t>
            </a:r>
          </a:p>
          <a:p>
            <a:pPr lvl="1"/>
            <a:r>
              <a:rPr lang="en-AU" dirty="0" smtClean="0"/>
              <a:t>Sugar/Acid (index of consumer preference)</a:t>
            </a:r>
          </a:p>
          <a:p>
            <a:pPr lvl="1"/>
            <a:endParaRPr lang="en-AU" sz="1400" dirty="0"/>
          </a:p>
          <a:p>
            <a:r>
              <a:rPr lang="en-AU" dirty="0" smtClean="0"/>
              <a:t>Problems:</a:t>
            </a:r>
          </a:p>
          <a:p>
            <a:pPr lvl="1"/>
            <a:r>
              <a:rPr lang="en-AU" dirty="0" smtClean="0"/>
              <a:t>Destructive and/or sampling batches, representativeness</a:t>
            </a:r>
          </a:p>
          <a:p>
            <a:pPr lvl="1"/>
            <a:r>
              <a:rPr lang="en-AU" dirty="0" smtClean="0"/>
              <a:t>If non destructive: NEED constant calibration</a:t>
            </a:r>
          </a:p>
          <a:p>
            <a:pPr lvl="1"/>
            <a:r>
              <a:rPr lang="en-AU" dirty="0" smtClean="0"/>
              <a:t>High variability</a:t>
            </a:r>
            <a:endParaRPr lang="en-AU" dirty="0"/>
          </a:p>
        </p:txBody>
      </p:sp>
    </p:spTree>
    <p:extLst>
      <p:ext uri="{BB962C8B-B14F-4D97-AF65-F5344CB8AC3E}">
        <p14:creationId xmlns:p14="http://schemas.microsoft.com/office/powerpoint/2010/main" val="2420918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I-PPT-template">
  <a:themeElements>
    <a:clrScheme name="DEPI">
      <a:dk1>
        <a:srgbClr val="000000"/>
      </a:dk1>
      <a:lt1>
        <a:srgbClr val="FFFFFF"/>
      </a:lt1>
      <a:dk2>
        <a:srgbClr val="606060"/>
      </a:dk2>
      <a:lt2>
        <a:srgbClr val="E5E5E5"/>
      </a:lt2>
      <a:accent1>
        <a:srgbClr val="E5882B"/>
      </a:accent1>
      <a:accent2>
        <a:srgbClr val="9C9CDE"/>
      </a:accent2>
      <a:accent3>
        <a:srgbClr val="FFFFFF"/>
      </a:accent3>
      <a:accent4>
        <a:srgbClr val="6B6BCE"/>
      </a:accent4>
      <a:accent5>
        <a:srgbClr val="CDCDEE"/>
      </a:accent5>
      <a:accent6>
        <a:srgbClr val="212167"/>
      </a:accent6>
      <a:hlink>
        <a:srgbClr val="00B0F0"/>
      </a:hlink>
      <a:folHlink>
        <a:srgbClr val="FF7F7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PI Presentation 2">
  <a:themeElements>
    <a:clrScheme name="DEPI">
      <a:dk1>
        <a:srgbClr val="000000"/>
      </a:dk1>
      <a:lt1>
        <a:srgbClr val="FFFFFF"/>
      </a:lt1>
      <a:dk2>
        <a:srgbClr val="606060"/>
      </a:dk2>
      <a:lt2>
        <a:srgbClr val="E5E5E5"/>
      </a:lt2>
      <a:accent1>
        <a:srgbClr val="FFC000"/>
      </a:accent1>
      <a:accent2>
        <a:srgbClr val="9C9CDE"/>
      </a:accent2>
      <a:accent3>
        <a:srgbClr val="FFFFFF"/>
      </a:accent3>
      <a:accent4>
        <a:srgbClr val="6B6BCE"/>
      </a:accent4>
      <a:accent5>
        <a:srgbClr val="CDCDEE"/>
      </a:accent5>
      <a:accent6>
        <a:srgbClr val="212167"/>
      </a:accent6>
      <a:hlink>
        <a:srgbClr val="0070C0"/>
      </a:hlink>
      <a:folHlink>
        <a:srgbClr val="FF00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DEPI-PPT-template.potx</Template>
  <TotalTime>1989</TotalTime>
  <Words>1799</Words>
  <Application>Microsoft Office PowerPoint</Application>
  <PresentationFormat>On-screen Show (4:3)</PresentationFormat>
  <Paragraphs>412</Paragraphs>
  <Slides>47</Slides>
  <Notes>15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47</vt:i4>
      </vt:variant>
    </vt:vector>
  </HeadingPairs>
  <TitlesOfParts>
    <vt:vector size="51" baseType="lpstr">
      <vt:lpstr>DEPI-PPT-template</vt:lpstr>
      <vt:lpstr>DEPI Presentation 2</vt:lpstr>
      <vt:lpstr>Chart</vt:lpstr>
      <vt:lpstr>SPW 12.0 Graph</vt:lpstr>
      <vt:lpstr>Capitalising on the importance of fruit maturity through innovative technology</vt:lpstr>
      <vt:lpstr>Layout</vt:lpstr>
      <vt:lpstr>Introduction - Background</vt:lpstr>
      <vt:lpstr>Consumer Dissatisfaction</vt:lpstr>
      <vt:lpstr>Introduction – Commercial supply chain</vt:lpstr>
      <vt:lpstr>Introduction – Value chain in Horticulture</vt:lpstr>
      <vt:lpstr>Value Chain System approach to Quality</vt:lpstr>
      <vt:lpstr>Value chain systems approach</vt:lpstr>
      <vt:lpstr>What can be used as index of quality?</vt:lpstr>
      <vt:lpstr>Fruit quality by crop load and position</vt:lpstr>
      <vt:lpstr>Crop load, height and fruit SSC</vt:lpstr>
      <vt:lpstr>PowerPoint Presentation</vt:lpstr>
      <vt:lpstr>PowerPoint Presentation</vt:lpstr>
      <vt:lpstr>Fruit Maturity: The DA (Difference of Absorbance) Technology</vt:lpstr>
      <vt:lpstr>IAD Index as indicator of maturity</vt:lpstr>
      <vt:lpstr>The IAD is related to the time course of ethylene production during fruit ripening </vt:lpstr>
      <vt:lpstr>Correlation with classical destructive measurements Williams</vt:lpstr>
      <vt:lpstr>Correlation with classical destructive measurements Williams</vt:lpstr>
      <vt:lpstr>Nectarine September Red</vt:lpstr>
      <vt:lpstr>Maturity monitoring in the field 2014</vt:lpstr>
      <vt:lpstr>Usefulness in the field (pre-harvest)</vt:lpstr>
      <vt:lpstr>Understand the orchard</vt:lpstr>
      <vt:lpstr>Understand the orchard</vt:lpstr>
      <vt:lpstr>Predict harvest date </vt:lpstr>
      <vt:lpstr>PowerPoint Presentation</vt:lpstr>
      <vt:lpstr>Predict harvest date and storability.</vt:lpstr>
      <vt:lpstr>IAD Measured for Postharvest evaluations</vt:lpstr>
      <vt:lpstr>Fruit segregated by  IAD Value</vt:lpstr>
      <vt:lpstr>IAD Shelf life Lanya 2015</vt:lpstr>
      <vt:lpstr>Fruit stored at either 0, 7 or 18 °C</vt:lpstr>
      <vt:lpstr>Best fitting curve by SigmaPlot 12.5</vt:lpstr>
      <vt:lpstr>Best regression: sigmoidal following a logistic model with 3 parameters</vt:lpstr>
      <vt:lpstr>September Sun at 0 °C and 7 °C</vt:lpstr>
      <vt:lpstr>Summer Flare 34 at 18 °C</vt:lpstr>
      <vt:lpstr>Regression parameters</vt:lpstr>
      <vt:lpstr>Disorders – Flesh Browning</vt:lpstr>
      <vt:lpstr>Eating Quality Williams 2014  Sugar to acid ratio (ºBrix/TA) </vt:lpstr>
      <vt:lpstr>Postharvest effectiveness</vt:lpstr>
      <vt:lpstr>Fruit maturity (IAD) as common denominator to monitor quality and determine next step in the chain (market of choice)</vt:lpstr>
      <vt:lpstr>Usefulness along the supply chain</vt:lpstr>
      <vt:lpstr>Usefulness along the supply chain</vt:lpstr>
      <vt:lpstr>Current field projects</vt:lpstr>
      <vt:lpstr>Current post harvest projects</vt:lpstr>
      <vt:lpstr>Current post harvest projects</vt:lpstr>
      <vt:lpstr>Needed research</vt:lpstr>
      <vt:lpstr>DA Technology - Conclusion</vt:lpstr>
      <vt:lpstr>Thanks to:  Growers  Colleagues International Students  Funding:          </vt:lpstr>
    </vt:vector>
  </TitlesOfParts>
  <Company>CenITex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Williams</dc:creator>
  <cp:lastModifiedBy>Mark Hincksman</cp:lastModifiedBy>
  <cp:revision>28</cp:revision>
  <cp:lastPrinted>2015-08-28T00:01:21Z</cp:lastPrinted>
  <dcterms:created xsi:type="dcterms:W3CDTF">2013-10-07T04:54:03Z</dcterms:created>
  <dcterms:modified xsi:type="dcterms:W3CDTF">2015-09-10T02:45:18Z</dcterms:modified>
</cp:coreProperties>
</file>