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2" r:id="rId8"/>
    <p:sldId id="259" r:id="rId9"/>
    <p:sldId id="261" r:id="rId10"/>
    <p:sldId id="263"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p:cViewPr varScale="1">
        <p:scale>
          <a:sx n="77" d="100"/>
          <a:sy n="77" d="100"/>
        </p:scale>
        <p:origin x="8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y S Pandher (DJPR)" userId="c1f13e3e-5475-4f53-85de-ac4541bdc131" providerId="ADAL" clId="{2D38DC8C-F013-4268-97A2-18B0949B3C0B}"/>
    <pc:docChg chg="custSel modSld">
      <pc:chgData name="Melly S Pandher (DJPR)" userId="c1f13e3e-5475-4f53-85de-ac4541bdc131" providerId="ADAL" clId="{2D38DC8C-F013-4268-97A2-18B0949B3C0B}" dt="2020-11-23T00:01:21.768" v="0" actId="478"/>
      <pc:docMkLst>
        <pc:docMk/>
      </pc:docMkLst>
      <pc:sldChg chg="delSp">
        <pc:chgData name="Melly S Pandher (DJPR)" userId="c1f13e3e-5475-4f53-85de-ac4541bdc131" providerId="ADAL" clId="{2D38DC8C-F013-4268-97A2-18B0949B3C0B}" dt="2020-11-23T00:01:21.768" v="0" actId="478"/>
        <pc:sldMkLst>
          <pc:docMk/>
          <pc:sldMk cId="1929597856" sldId="260"/>
        </pc:sldMkLst>
        <pc:picChg chg="del">
          <ac:chgData name="Melly S Pandher (DJPR)" userId="c1f13e3e-5475-4f53-85de-ac4541bdc131" providerId="ADAL" clId="{2D38DC8C-F013-4268-97A2-18B0949B3C0B}" dt="2020-11-23T00:01:21.768" v="0" actId="478"/>
          <ac:picMkLst>
            <pc:docMk/>
            <pc:sldMk cId="1929597856" sldId="260"/>
            <ac:picMk id="6" creationId="{22AD4BB1-9AA2-4A17-861A-CD68CC0ECE0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33E0B5-8249-4EF4-A859-2BBC332189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4F6571-6E34-485C-9190-47E59E034830}">
      <dgm:prSet/>
      <dgm:spPr/>
      <dgm:t>
        <a:bodyPr/>
        <a:lstStyle/>
        <a:p>
          <a:r>
            <a:rPr lang="en-US" b="1" dirty="0"/>
            <a:t>RQ1: How do the economics of hydroponics compare with the economics of standard blueberry practices?</a:t>
          </a:r>
          <a:endParaRPr lang="en-US" dirty="0"/>
        </a:p>
      </dgm:t>
    </dgm:pt>
    <dgm:pt modelId="{6A26CDF0-DF80-494E-9459-B530470DFD6A}" type="parTrans" cxnId="{22231B8F-D365-408E-86A3-442B1CA072FB}">
      <dgm:prSet/>
      <dgm:spPr/>
      <dgm:t>
        <a:bodyPr/>
        <a:lstStyle/>
        <a:p>
          <a:endParaRPr lang="en-US"/>
        </a:p>
      </dgm:t>
    </dgm:pt>
    <dgm:pt modelId="{D93E9A82-408E-49DA-A9D6-E252E4D428B5}" type="sibTrans" cxnId="{22231B8F-D365-408E-86A3-442B1CA072FB}">
      <dgm:prSet/>
      <dgm:spPr/>
      <dgm:t>
        <a:bodyPr/>
        <a:lstStyle/>
        <a:p>
          <a:endParaRPr lang="en-US"/>
        </a:p>
      </dgm:t>
    </dgm:pt>
    <dgm:pt modelId="{3A056232-0D9E-46E4-8ED6-69A3F9C7727F}">
      <dgm:prSet/>
      <dgm:spPr/>
      <dgm:t>
        <a:bodyPr/>
        <a:lstStyle/>
        <a:p>
          <a:r>
            <a:rPr lang="en-US" b="1" dirty="0"/>
            <a:t>RQ2: What is the impact on fruit production quantity and quality of increased nutrient solutions for hydroponic blueberry productions?</a:t>
          </a:r>
          <a:endParaRPr lang="en-US" dirty="0"/>
        </a:p>
      </dgm:t>
    </dgm:pt>
    <dgm:pt modelId="{8C275570-0D9B-4D82-8981-CDBA4E8D53E0}" type="parTrans" cxnId="{992A22A3-A7FC-4DC1-8751-8FF24DA1FE97}">
      <dgm:prSet/>
      <dgm:spPr/>
      <dgm:t>
        <a:bodyPr/>
        <a:lstStyle/>
        <a:p>
          <a:endParaRPr lang="en-US"/>
        </a:p>
      </dgm:t>
    </dgm:pt>
    <dgm:pt modelId="{4303A37A-E289-4E23-9865-1C8FBB32CE65}" type="sibTrans" cxnId="{992A22A3-A7FC-4DC1-8751-8FF24DA1FE97}">
      <dgm:prSet/>
      <dgm:spPr/>
      <dgm:t>
        <a:bodyPr/>
        <a:lstStyle/>
        <a:p>
          <a:endParaRPr lang="en-US"/>
        </a:p>
      </dgm:t>
    </dgm:pt>
    <dgm:pt modelId="{F1D005D9-E3B5-435D-8846-AFD47D18B870}" type="pres">
      <dgm:prSet presAssocID="{1033E0B5-8249-4EF4-A859-2BBC33218971}" presName="vert0" presStyleCnt="0">
        <dgm:presLayoutVars>
          <dgm:dir/>
          <dgm:animOne val="branch"/>
          <dgm:animLvl val="lvl"/>
        </dgm:presLayoutVars>
      </dgm:prSet>
      <dgm:spPr/>
    </dgm:pt>
    <dgm:pt modelId="{170E60B8-64F5-4214-A2DC-FD073AE0A651}" type="pres">
      <dgm:prSet presAssocID="{124F6571-6E34-485C-9190-47E59E034830}" presName="thickLine" presStyleLbl="alignNode1" presStyleIdx="0" presStyleCnt="2"/>
      <dgm:spPr/>
    </dgm:pt>
    <dgm:pt modelId="{497EADB7-F280-4804-B3CB-93072783BF3E}" type="pres">
      <dgm:prSet presAssocID="{124F6571-6E34-485C-9190-47E59E034830}" presName="horz1" presStyleCnt="0"/>
      <dgm:spPr/>
    </dgm:pt>
    <dgm:pt modelId="{41D7A24C-DB92-48B0-B306-09416AF66019}" type="pres">
      <dgm:prSet presAssocID="{124F6571-6E34-485C-9190-47E59E034830}" presName="tx1" presStyleLbl="revTx" presStyleIdx="0" presStyleCnt="2"/>
      <dgm:spPr/>
    </dgm:pt>
    <dgm:pt modelId="{237C2CA8-CB5E-47E5-8FAF-6FC4C7261E0E}" type="pres">
      <dgm:prSet presAssocID="{124F6571-6E34-485C-9190-47E59E034830}" presName="vert1" presStyleCnt="0"/>
      <dgm:spPr/>
    </dgm:pt>
    <dgm:pt modelId="{1E5F2E63-57E5-4194-B8ED-919D2C256E24}" type="pres">
      <dgm:prSet presAssocID="{3A056232-0D9E-46E4-8ED6-69A3F9C7727F}" presName="thickLine" presStyleLbl="alignNode1" presStyleIdx="1" presStyleCnt="2"/>
      <dgm:spPr/>
    </dgm:pt>
    <dgm:pt modelId="{9A6FBB76-65D6-4B62-B488-BBBA2CD47413}" type="pres">
      <dgm:prSet presAssocID="{3A056232-0D9E-46E4-8ED6-69A3F9C7727F}" presName="horz1" presStyleCnt="0"/>
      <dgm:spPr/>
    </dgm:pt>
    <dgm:pt modelId="{4EAD62EC-DB5D-4732-8BAE-5800AF2390B1}" type="pres">
      <dgm:prSet presAssocID="{3A056232-0D9E-46E4-8ED6-69A3F9C7727F}" presName="tx1" presStyleLbl="revTx" presStyleIdx="1" presStyleCnt="2"/>
      <dgm:spPr/>
    </dgm:pt>
    <dgm:pt modelId="{C2AFA9E9-7411-438F-A8F1-74075B800080}" type="pres">
      <dgm:prSet presAssocID="{3A056232-0D9E-46E4-8ED6-69A3F9C7727F}" presName="vert1" presStyleCnt="0"/>
      <dgm:spPr/>
    </dgm:pt>
  </dgm:ptLst>
  <dgm:cxnLst>
    <dgm:cxn modelId="{303E840E-D903-4C8F-9DA3-1ECE0D12314F}" type="presOf" srcId="{3A056232-0D9E-46E4-8ED6-69A3F9C7727F}" destId="{4EAD62EC-DB5D-4732-8BAE-5800AF2390B1}" srcOrd="0" destOrd="0" presId="urn:microsoft.com/office/officeart/2008/layout/LinedList"/>
    <dgm:cxn modelId="{5390F511-AE7F-45A6-984A-72CBF7431D0B}" type="presOf" srcId="{1033E0B5-8249-4EF4-A859-2BBC33218971}" destId="{F1D005D9-E3B5-435D-8846-AFD47D18B870}" srcOrd="0" destOrd="0" presId="urn:microsoft.com/office/officeart/2008/layout/LinedList"/>
    <dgm:cxn modelId="{8A863B80-4A13-4E9F-9F8E-29CF34D971A2}" type="presOf" srcId="{124F6571-6E34-485C-9190-47E59E034830}" destId="{41D7A24C-DB92-48B0-B306-09416AF66019}" srcOrd="0" destOrd="0" presId="urn:microsoft.com/office/officeart/2008/layout/LinedList"/>
    <dgm:cxn modelId="{22231B8F-D365-408E-86A3-442B1CA072FB}" srcId="{1033E0B5-8249-4EF4-A859-2BBC33218971}" destId="{124F6571-6E34-485C-9190-47E59E034830}" srcOrd="0" destOrd="0" parTransId="{6A26CDF0-DF80-494E-9459-B530470DFD6A}" sibTransId="{D93E9A82-408E-49DA-A9D6-E252E4D428B5}"/>
    <dgm:cxn modelId="{992A22A3-A7FC-4DC1-8751-8FF24DA1FE97}" srcId="{1033E0B5-8249-4EF4-A859-2BBC33218971}" destId="{3A056232-0D9E-46E4-8ED6-69A3F9C7727F}" srcOrd="1" destOrd="0" parTransId="{8C275570-0D9B-4D82-8981-CDBA4E8D53E0}" sibTransId="{4303A37A-E289-4E23-9865-1C8FBB32CE65}"/>
    <dgm:cxn modelId="{E59344D8-B9A5-4D0B-8631-0FD641908233}" type="presParOf" srcId="{F1D005D9-E3B5-435D-8846-AFD47D18B870}" destId="{170E60B8-64F5-4214-A2DC-FD073AE0A651}" srcOrd="0" destOrd="0" presId="urn:microsoft.com/office/officeart/2008/layout/LinedList"/>
    <dgm:cxn modelId="{896B7A86-486A-4D67-A923-187819D201C0}" type="presParOf" srcId="{F1D005D9-E3B5-435D-8846-AFD47D18B870}" destId="{497EADB7-F280-4804-B3CB-93072783BF3E}" srcOrd="1" destOrd="0" presId="urn:microsoft.com/office/officeart/2008/layout/LinedList"/>
    <dgm:cxn modelId="{F430D4D7-728D-4BE0-B6C1-A1803E678242}" type="presParOf" srcId="{497EADB7-F280-4804-B3CB-93072783BF3E}" destId="{41D7A24C-DB92-48B0-B306-09416AF66019}" srcOrd="0" destOrd="0" presId="urn:microsoft.com/office/officeart/2008/layout/LinedList"/>
    <dgm:cxn modelId="{C8A04EAA-BD1F-46A7-9927-734273BA8D9A}" type="presParOf" srcId="{497EADB7-F280-4804-B3CB-93072783BF3E}" destId="{237C2CA8-CB5E-47E5-8FAF-6FC4C7261E0E}" srcOrd="1" destOrd="0" presId="urn:microsoft.com/office/officeart/2008/layout/LinedList"/>
    <dgm:cxn modelId="{7B06A22A-7D5E-40FB-9897-2C674D7E24D8}" type="presParOf" srcId="{F1D005D9-E3B5-435D-8846-AFD47D18B870}" destId="{1E5F2E63-57E5-4194-B8ED-919D2C256E24}" srcOrd="2" destOrd="0" presId="urn:microsoft.com/office/officeart/2008/layout/LinedList"/>
    <dgm:cxn modelId="{C620F31C-E5C2-4307-A95B-5447BE75B1B0}" type="presParOf" srcId="{F1D005D9-E3B5-435D-8846-AFD47D18B870}" destId="{9A6FBB76-65D6-4B62-B488-BBBA2CD47413}" srcOrd="3" destOrd="0" presId="urn:microsoft.com/office/officeart/2008/layout/LinedList"/>
    <dgm:cxn modelId="{BD8C3D7C-491C-4C9E-BD9E-FB55A9A0726B}" type="presParOf" srcId="{9A6FBB76-65D6-4B62-B488-BBBA2CD47413}" destId="{4EAD62EC-DB5D-4732-8BAE-5800AF2390B1}" srcOrd="0" destOrd="0" presId="urn:microsoft.com/office/officeart/2008/layout/LinedList"/>
    <dgm:cxn modelId="{A401D51F-5AA4-45EA-97F9-8B3DCE5B7883}" type="presParOf" srcId="{9A6FBB76-65D6-4B62-B488-BBBA2CD47413}" destId="{C2AFA9E9-7411-438F-A8F1-74075B8000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E60B8-64F5-4214-A2DC-FD073AE0A65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7A24C-DB92-48B0-B306-09416AF66019}">
      <dsp:nvSpPr>
        <dsp:cNvPr id="0" name=""/>
        <dsp:cNvSpPr/>
      </dsp:nvSpPr>
      <dsp:spPr>
        <a:xfrm>
          <a:off x="0" y="0"/>
          <a:ext cx="10515600" cy="183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dirty="0"/>
            <a:t>RQ1: How do the economics of hydroponics compare with the economics of standard blueberry practices?</a:t>
          </a:r>
          <a:endParaRPr lang="en-US" sz="3400" kern="1200" dirty="0"/>
        </a:p>
      </dsp:txBody>
      <dsp:txXfrm>
        <a:off x="0" y="0"/>
        <a:ext cx="10515600" cy="1831181"/>
      </dsp:txXfrm>
    </dsp:sp>
    <dsp:sp modelId="{1E5F2E63-57E5-4194-B8ED-919D2C256E24}">
      <dsp:nvSpPr>
        <dsp:cNvPr id="0" name=""/>
        <dsp:cNvSpPr/>
      </dsp:nvSpPr>
      <dsp:spPr>
        <a:xfrm>
          <a:off x="0" y="183118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D62EC-DB5D-4732-8BAE-5800AF2390B1}">
      <dsp:nvSpPr>
        <dsp:cNvPr id="0" name=""/>
        <dsp:cNvSpPr/>
      </dsp:nvSpPr>
      <dsp:spPr>
        <a:xfrm>
          <a:off x="0" y="1831181"/>
          <a:ext cx="10515600" cy="183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dirty="0"/>
            <a:t>RQ2: What is the impact on fruit production quantity and quality of increased nutrient solutions for hydroponic blueberry productions?</a:t>
          </a:r>
          <a:endParaRPr lang="en-US" sz="3400" kern="1200" dirty="0"/>
        </a:p>
      </dsp:txBody>
      <dsp:txXfrm>
        <a:off x="0" y="1831181"/>
        <a:ext cx="10515600" cy="18311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11/20/2020</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59215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11/20/2020</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4951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11/20/2020</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9545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11/20/2020</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971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11/20/2020</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7496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11/20/2020</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3543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11/20/2020</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008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11/20/2020</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3688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11/20/2020</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966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11/20/2020</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9076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11/20/2020</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7030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11/20/2020</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65969508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09">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0" name="Rectangle 111">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1" name="Rectangle 113">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2" name="Rectangle 115">
            <a:extLst>
              <a:ext uri="{FF2B5EF4-FFF2-40B4-BE49-F238E27FC236}">
                <a16:creationId xmlns:a16="http://schemas.microsoft.com/office/drawing/2014/main" id="{3AF1317D-967D-4118-8185-7308680BA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2ED81833-863D-4246-8F9D-46B2A25372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65AA1-ACF3-464A-88EC-9C0AD408F3D7}"/>
              </a:ext>
            </a:extLst>
          </p:cNvPr>
          <p:cNvSpPr>
            <a:spLocks noGrp="1"/>
          </p:cNvSpPr>
          <p:nvPr>
            <p:ph type="ctrTitle"/>
          </p:nvPr>
        </p:nvSpPr>
        <p:spPr>
          <a:xfrm>
            <a:off x="1338073" y="1066800"/>
            <a:ext cx="5062727" cy="2833528"/>
          </a:xfrm>
        </p:spPr>
        <p:txBody>
          <a:bodyPr anchor="b">
            <a:normAutofit/>
          </a:bodyPr>
          <a:lstStyle/>
          <a:p>
            <a:r>
              <a:rPr lang="en-US" dirty="0">
                <a:solidFill>
                  <a:schemeClr val="tx2"/>
                </a:solidFill>
              </a:rPr>
              <a:t>  </a:t>
            </a:r>
            <a:r>
              <a:rPr lang="en-US" b="0" dirty="0">
                <a:ln w="0">
                  <a:noFill/>
                </a:ln>
                <a:solidFill>
                  <a:schemeClr val="tx2"/>
                </a:solidFill>
                <a:effectLst>
                  <a:outerShdw blurRad="38100" dist="25400" dir="5400000" algn="ctr" rotWithShape="0">
                    <a:srgbClr val="6E747A">
                      <a:alpha val="43000"/>
                    </a:srgbClr>
                  </a:outerShdw>
                </a:effectLst>
              </a:rPr>
              <a:t>Comparing </a:t>
            </a:r>
            <a:br>
              <a:rPr lang="en-US" b="0" dirty="0">
                <a:ln w="0">
                  <a:noFill/>
                </a:ln>
                <a:solidFill>
                  <a:schemeClr val="tx2"/>
                </a:solidFill>
                <a:effectLst>
                  <a:outerShdw blurRad="38100" dist="25400" dir="5400000" algn="ctr" rotWithShape="0">
                    <a:srgbClr val="6E747A">
                      <a:alpha val="43000"/>
                    </a:srgbClr>
                  </a:outerShdw>
                </a:effectLst>
              </a:rPr>
            </a:br>
            <a:r>
              <a:rPr lang="en-US" b="0" dirty="0">
                <a:ln w="0">
                  <a:noFill/>
                </a:ln>
                <a:solidFill>
                  <a:schemeClr val="tx2"/>
                </a:solidFill>
                <a:effectLst>
                  <a:outerShdw blurRad="38100" dist="25400" dir="5400000" algn="ctr" rotWithShape="0">
                    <a:srgbClr val="6E747A">
                      <a:alpha val="43000"/>
                    </a:srgbClr>
                  </a:outerShdw>
                </a:effectLst>
              </a:rPr>
              <a:t>hydroponic to soil grown   blueberries</a:t>
            </a:r>
            <a:endParaRPr lang="en-AU" dirty="0">
              <a:ln w="0">
                <a:noFill/>
              </a:ln>
              <a:solidFill>
                <a:schemeClr val="tx2"/>
              </a:solidFill>
            </a:endParaRPr>
          </a:p>
        </p:txBody>
      </p:sp>
      <p:sp>
        <p:nvSpPr>
          <p:cNvPr id="3" name="Subtitle 2">
            <a:extLst>
              <a:ext uri="{FF2B5EF4-FFF2-40B4-BE49-F238E27FC236}">
                <a16:creationId xmlns:a16="http://schemas.microsoft.com/office/drawing/2014/main" id="{8245C5B3-7EB0-4E66-B371-B1EFE9D0B77D}"/>
              </a:ext>
            </a:extLst>
          </p:cNvPr>
          <p:cNvSpPr>
            <a:spLocks noGrp="1"/>
          </p:cNvSpPr>
          <p:nvPr>
            <p:ph type="subTitle" idx="1"/>
          </p:nvPr>
        </p:nvSpPr>
        <p:spPr>
          <a:xfrm>
            <a:off x="1338073" y="4074784"/>
            <a:ext cx="5062726" cy="1640216"/>
          </a:xfrm>
        </p:spPr>
        <p:txBody>
          <a:bodyPr anchor="t">
            <a:normAutofit/>
          </a:bodyPr>
          <a:lstStyle/>
          <a:p>
            <a:pPr algn="l">
              <a:lnSpc>
                <a:spcPct val="100000"/>
              </a:lnSpc>
            </a:pPr>
            <a:r>
              <a:rPr lang="en-US" sz="1000" dirty="0">
                <a:solidFill>
                  <a:schemeClr val="tx2"/>
                </a:solidFill>
              </a:rPr>
              <a:t>4-year-old </a:t>
            </a:r>
            <a:r>
              <a:rPr lang="en-US" sz="1000" i="1" dirty="0">
                <a:solidFill>
                  <a:schemeClr val="tx2"/>
                </a:solidFill>
              </a:rPr>
              <a:t>Blue Crop </a:t>
            </a:r>
            <a:r>
              <a:rPr lang="en-US" sz="1000" dirty="0">
                <a:solidFill>
                  <a:schemeClr val="tx2"/>
                </a:solidFill>
              </a:rPr>
              <a:t>blueberry bushes, grown in substrate or soil, inside bird/hail netting within 100 metres of each other in Victoria Australia. </a:t>
            </a:r>
          </a:p>
          <a:p>
            <a:pPr marL="800100" lvl="1" indent="-342900" algn="l">
              <a:lnSpc>
                <a:spcPct val="100000"/>
              </a:lnSpc>
              <a:buFont typeface="Arial" panose="020B0604020202020204" pitchFamily="34" charset="0"/>
              <a:buChar char="•"/>
            </a:pPr>
            <a:r>
              <a:rPr lang="en-US" sz="1000" dirty="0">
                <a:solidFill>
                  <a:schemeClr val="tx2"/>
                </a:solidFill>
              </a:rPr>
              <a:t>How do they compare based on fruit yield (number and weight) and fruit taste (sweetness and mouth feel)? </a:t>
            </a:r>
          </a:p>
          <a:p>
            <a:pPr marL="800100" lvl="1" indent="-342900" algn="l">
              <a:lnSpc>
                <a:spcPct val="100000"/>
              </a:lnSpc>
              <a:buFont typeface="Arial" panose="020B0604020202020204" pitchFamily="34" charset="0"/>
              <a:buChar char="•"/>
            </a:pPr>
            <a:r>
              <a:rPr lang="en-US" sz="1000" dirty="0">
                <a:solidFill>
                  <a:schemeClr val="tx2"/>
                </a:solidFill>
              </a:rPr>
              <a:t>What impact does an increase of the nutrient input by 10% have on these measurements in hydroponically the grown plants?</a:t>
            </a:r>
            <a:endParaRPr lang="en-AU" sz="1000" dirty="0">
              <a:solidFill>
                <a:schemeClr val="tx2"/>
              </a:solidFill>
            </a:endParaRPr>
          </a:p>
        </p:txBody>
      </p:sp>
      <p:pic>
        <p:nvPicPr>
          <p:cNvPr id="8" name="Picture 7" descr="A close up of a tree&#10;&#10;Description automatically generated">
            <a:extLst>
              <a:ext uri="{FF2B5EF4-FFF2-40B4-BE49-F238E27FC236}">
                <a16:creationId xmlns:a16="http://schemas.microsoft.com/office/drawing/2014/main" id="{D386AE95-E237-4FD3-9F11-FF1F50FB1745}"/>
              </a:ext>
            </a:extLst>
          </p:cNvPr>
          <p:cNvPicPr>
            <a:picLocks noChangeAspect="1"/>
          </p:cNvPicPr>
          <p:nvPr/>
        </p:nvPicPr>
        <p:blipFill rotWithShape="1">
          <a:blip r:embed="rId3">
            <a:extLst>
              <a:ext uri="{28A0092B-C50C-407E-A947-70E740481C1C}">
                <a14:useLocalDpi xmlns:a14="http://schemas.microsoft.com/office/drawing/2010/main" val="0"/>
              </a:ext>
            </a:extLst>
          </a:blip>
          <a:srcRect l="15783" r="42131"/>
          <a:stretch/>
        </p:blipFill>
        <p:spPr>
          <a:xfrm rot="5400000">
            <a:off x="7749281" y="-18069"/>
            <a:ext cx="2383918" cy="4248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close up of a tree&#10;&#10;Description automatically generated">
            <a:extLst>
              <a:ext uri="{FF2B5EF4-FFF2-40B4-BE49-F238E27FC236}">
                <a16:creationId xmlns:a16="http://schemas.microsoft.com/office/drawing/2014/main" id="{9643803D-7A9E-44AC-8088-EF3C66D8824E}"/>
              </a:ext>
            </a:extLst>
          </p:cNvPr>
          <p:cNvPicPr>
            <a:picLocks noChangeAspect="1"/>
          </p:cNvPicPr>
          <p:nvPr/>
        </p:nvPicPr>
        <p:blipFill rotWithShape="1">
          <a:blip r:embed="rId4">
            <a:extLst>
              <a:ext uri="{28A0092B-C50C-407E-A947-70E740481C1C}">
                <a14:useLocalDpi xmlns:a14="http://schemas.microsoft.com/office/drawing/2010/main" val="0"/>
              </a:ext>
            </a:extLst>
          </a:blip>
          <a:srcRect l="16006" r="41908"/>
          <a:stretch/>
        </p:blipFill>
        <p:spPr>
          <a:xfrm rot="5400000">
            <a:off x="7749282" y="2627742"/>
            <a:ext cx="2383917" cy="4248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493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5">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5" name="Rectangle 37">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6" name="Rectangle 39">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1">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B867F7-8AF1-461A-98FF-CF39BC8E87D7}"/>
              </a:ext>
            </a:extLst>
          </p:cNvPr>
          <p:cNvSpPr>
            <a:spLocks noGrp="1"/>
          </p:cNvSpPr>
          <p:nvPr>
            <p:ph type="title"/>
          </p:nvPr>
        </p:nvSpPr>
        <p:spPr>
          <a:xfrm>
            <a:off x="1198182" y="381000"/>
            <a:ext cx="10003218" cy="1600124"/>
          </a:xfrm>
        </p:spPr>
        <p:txBody>
          <a:bodyPr>
            <a:normAutofit/>
          </a:bodyPr>
          <a:lstStyle/>
          <a:p>
            <a:r>
              <a:rPr lang="en-US"/>
              <a:t>Research Questions</a:t>
            </a:r>
            <a:endParaRPr lang="en-AU"/>
          </a:p>
        </p:txBody>
      </p:sp>
      <p:graphicFrame>
        <p:nvGraphicFramePr>
          <p:cNvPr id="5" name="Content Placeholder 2">
            <a:extLst>
              <a:ext uri="{FF2B5EF4-FFF2-40B4-BE49-F238E27FC236}">
                <a16:creationId xmlns:a16="http://schemas.microsoft.com/office/drawing/2014/main" id="{D3718EBC-9230-407A-B7C2-9C8C5BBE407F}"/>
              </a:ext>
            </a:extLst>
          </p:cNvPr>
          <p:cNvGraphicFramePr>
            <a:graphicFrameLocks noGrp="1"/>
          </p:cNvGraphicFramePr>
          <p:nvPr>
            <p:ph idx="1"/>
            <p:extLst>
              <p:ext uri="{D42A27DB-BD31-4B8C-83A1-F6EECF244321}">
                <p14:modId xmlns:p14="http://schemas.microsoft.com/office/powerpoint/2010/main" val="2473968291"/>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14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D869F5-C652-45B6-A658-397CFD06F84C}"/>
              </a:ext>
            </a:extLst>
          </p:cNvPr>
          <p:cNvSpPr>
            <a:spLocks noGrp="1"/>
          </p:cNvSpPr>
          <p:nvPr>
            <p:ph type="title"/>
          </p:nvPr>
        </p:nvSpPr>
        <p:spPr>
          <a:xfrm>
            <a:off x="838200" y="381000"/>
            <a:ext cx="10003218" cy="1600124"/>
          </a:xfrm>
        </p:spPr>
        <p:txBody>
          <a:bodyPr>
            <a:normAutofit/>
          </a:bodyPr>
          <a:lstStyle/>
          <a:p>
            <a:pPr>
              <a:lnSpc>
                <a:spcPct val="90000"/>
              </a:lnSpc>
            </a:pPr>
            <a:r>
              <a:rPr lang="en-US" sz="2800"/>
              <a:t>Research Question 1</a:t>
            </a:r>
            <a:r>
              <a:rPr lang="en-AU" sz="2800"/>
              <a:t>: </a:t>
            </a:r>
            <a:br>
              <a:rPr lang="en-AU" sz="2800"/>
            </a:br>
            <a:r>
              <a:rPr lang="en-AU" sz="2800"/>
              <a:t>How do the economics of hydroponics compare with the economics of standard blueberry practices?</a:t>
            </a:r>
          </a:p>
        </p:txBody>
      </p:sp>
      <p:sp>
        <p:nvSpPr>
          <p:cNvPr id="8" name="Content Placeholder 7">
            <a:extLst>
              <a:ext uri="{FF2B5EF4-FFF2-40B4-BE49-F238E27FC236}">
                <a16:creationId xmlns:a16="http://schemas.microsoft.com/office/drawing/2014/main" id="{91FE0000-6D4E-472B-B59A-384C3FE362C1}"/>
              </a:ext>
            </a:extLst>
          </p:cNvPr>
          <p:cNvSpPr>
            <a:spLocks noGrp="1"/>
          </p:cNvSpPr>
          <p:nvPr>
            <p:ph idx="1"/>
          </p:nvPr>
        </p:nvSpPr>
        <p:spPr>
          <a:xfrm>
            <a:off x="838200" y="2745362"/>
            <a:ext cx="4800600" cy="3552824"/>
          </a:xfrm>
        </p:spPr>
        <p:txBody>
          <a:bodyPr anchor="ctr">
            <a:normAutofit/>
          </a:bodyPr>
          <a:lstStyle/>
          <a:p>
            <a:pPr marL="0" indent="0">
              <a:buNone/>
            </a:pP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“Replacement of poor performing Blueberry rows with Hydroponics makes economic sense for the Tuckerberry Hill Farm based on trials run over the 2019/20 year. With little to no yield penalty per bush, but the ability to have a higher plant density the extra labour cost per hectare is compensated with economies of scale” </a:t>
            </a:r>
            <a:r>
              <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(Forbes, p.5). </a:t>
            </a:r>
            <a:endParaRPr lang="en-US" sz="1800" dirty="0">
              <a:solidFill>
                <a:schemeClr val="tx1"/>
              </a:solidFill>
            </a:endParaRPr>
          </a:p>
        </p:txBody>
      </p:sp>
      <p:pic>
        <p:nvPicPr>
          <p:cNvPr id="4" name="Content Placeholder 3" descr="Table&#10;&#10;Description automatically generated">
            <a:extLst>
              <a:ext uri="{FF2B5EF4-FFF2-40B4-BE49-F238E27FC236}">
                <a16:creationId xmlns:a16="http://schemas.microsoft.com/office/drawing/2014/main" id="{A94F8D10-6ABA-4FB9-B1F6-5CDADF496AB9}"/>
              </a:ext>
            </a:extLst>
          </p:cNvPr>
          <p:cNvPicPr>
            <a:picLocks noChangeAspect="1"/>
          </p:cNvPicPr>
          <p:nvPr/>
        </p:nvPicPr>
        <p:blipFill>
          <a:blip r:embed="rId3"/>
          <a:stretch>
            <a:fillRect/>
          </a:stretch>
        </p:blipFill>
        <p:spPr>
          <a:xfrm>
            <a:off x="6694885" y="2978532"/>
            <a:ext cx="4441029" cy="3552824"/>
          </a:xfrm>
          <a:prstGeom prst="rect">
            <a:avLst/>
          </a:prstGeom>
        </p:spPr>
      </p:pic>
      <p:sp>
        <p:nvSpPr>
          <p:cNvPr id="5" name="TextBox 4">
            <a:extLst>
              <a:ext uri="{FF2B5EF4-FFF2-40B4-BE49-F238E27FC236}">
                <a16:creationId xmlns:a16="http://schemas.microsoft.com/office/drawing/2014/main" id="{68AF6AA0-D5AA-45D9-932C-D978AD39D731}"/>
              </a:ext>
            </a:extLst>
          </p:cNvPr>
          <p:cNvSpPr txBox="1"/>
          <p:nvPr/>
        </p:nvSpPr>
        <p:spPr>
          <a:xfrm>
            <a:off x="6230547" y="2424534"/>
            <a:ext cx="5369705" cy="553998"/>
          </a:xfrm>
          <a:prstGeom prst="rect">
            <a:avLst/>
          </a:prstGeom>
          <a:noFill/>
        </p:spPr>
        <p:txBody>
          <a:bodyPr wrap="square" rtlCol="0">
            <a:spAutoFit/>
          </a:bodyPr>
          <a:lstStyle/>
          <a:p>
            <a:r>
              <a:rPr lang="en-AU" sz="1000" dirty="0"/>
              <a:t>Table 2  shows the summary Gross Margin analysis per hectare, comparing Field Grown to Hydroponic Blueberry production at Tuckerberry Hill Farms for semi mature (4 year old) bushes, for the 2019/20 year (Forbes, p.2).</a:t>
            </a:r>
          </a:p>
        </p:txBody>
      </p:sp>
    </p:spTree>
    <p:extLst>
      <p:ext uri="{BB962C8B-B14F-4D97-AF65-F5344CB8AC3E}">
        <p14:creationId xmlns:p14="http://schemas.microsoft.com/office/powerpoint/2010/main" val="285820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69F5-C652-45B6-A658-397CFD06F84C}"/>
              </a:ext>
            </a:extLst>
          </p:cNvPr>
          <p:cNvSpPr>
            <a:spLocks noGrp="1"/>
          </p:cNvSpPr>
          <p:nvPr>
            <p:ph type="title"/>
          </p:nvPr>
        </p:nvSpPr>
        <p:spPr>
          <a:xfrm>
            <a:off x="796031" y="276984"/>
            <a:ext cx="10599938" cy="1325563"/>
          </a:xfrm>
        </p:spPr>
        <p:txBody>
          <a:bodyPr>
            <a:normAutofit/>
          </a:bodyPr>
          <a:lstStyle/>
          <a:p>
            <a:r>
              <a:rPr lang="en-US" dirty="0"/>
              <a:t>Research Question 1</a:t>
            </a:r>
            <a:br>
              <a:rPr lang="en-US" dirty="0"/>
            </a:br>
            <a:r>
              <a:rPr kumimoji="0" lang="en-AU" sz="1600" b="1" i="0" u="none" strike="noStrike" kern="1200" cap="none" spc="0" normalizeH="0" baseline="0" noProof="0" dirty="0">
                <a:ln>
                  <a:noFill/>
                </a:ln>
                <a:solidFill>
                  <a:srgbClr val="FFFFFF"/>
                </a:solidFill>
                <a:effectLst/>
                <a:uLnTx/>
                <a:uFillTx/>
                <a:latin typeface="Avenir Next LT Pro"/>
                <a:ea typeface="+mj-ea"/>
                <a:cs typeface="+mj-cs"/>
              </a:rPr>
              <a:t>How do the economics of hydroponics compare with the economics of standard blueberry practices?</a:t>
            </a:r>
            <a:endParaRPr lang="en-AU" sz="1600" dirty="0"/>
          </a:p>
        </p:txBody>
      </p:sp>
      <p:sp>
        <p:nvSpPr>
          <p:cNvPr id="3" name="Content Placeholder 2">
            <a:extLst>
              <a:ext uri="{FF2B5EF4-FFF2-40B4-BE49-F238E27FC236}">
                <a16:creationId xmlns:a16="http://schemas.microsoft.com/office/drawing/2014/main" id="{0A21E60C-EF13-4B3B-95F3-59003103B8E1}"/>
              </a:ext>
            </a:extLst>
          </p:cNvPr>
          <p:cNvSpPr>
            <a:spLocks noGrp="1"/>
          </p:cNvSpPr>
          <p:nvPr>
            <p:ph idx="1"/>
          </p:nvPr>
        </p:nvSpPr>
        <p:spPr>
          <a:xfrm>
            <a:off x="838200" y="1602548"/>
            <a:ext cx="10515600" cy="5090484"/>
          </a:xfrm>
        </p:spPr>
        <p:txBody>
          <a:bodyPr/>
          <a:lstStyle/>
          <a:p>
            <a:pPr marL="0" indent="0">
              <a:buNone/>
            </a:pPr>
            <a:r>
              <a:rPr lang="en-US" dirty="0"/>
              <a:t>Yield Comparison: </a:t>
            </a:r>
            <a:br>
              <a:rPr lang="en-US" dirty="0"/>
            </a:br>
            <a:r>
              <a:rPr lang="en-US" dirty="0"/>
              <a:t>      </a:t>
            </a:r>
            <a:r>
              <a:rPr lang="en-US" sz="2400" dirty="0"/>
              <a:t>Total kgs harvested from 12 pickings over 39 days</a:t>
            </a:r>
            <a:br>
              <a:rPr lang="en-US" sz="2400" dirty="0"/>
            </a:br>
            <a:r>
              <a:rPr lang="en-US" sz="2400" dirty="0"/>
              <a:t>       Each treatment was administered to 20 Blue Crop bushes</a:t>
            </a:r>
          </a:p>
          <a:p>
            <a:pPr marL="0" indent="0">
              <a:buNone/>
            </a:pPr>
            <a:endParaRPr lang="en-AU" dirty="0"/>
          </a:p>
        </p:txBody>
      </p:sp>
      <p:pic>
        <p:nvPicPr>
          <p:cNvPr id="4" name="Picture 3">
            <a:extLst>
              <a:ext uri="{FF2B5EF4-FFF2-40B4-BE49-F238E27FC236}">
                <a16:creationId xmlns:a16="http://schemas.microsoft.com/office/drawing/2014/main" id="{F2BB1EC6-9626-4D44-96E9-27C8639BC98E}"/>
              </a:ext>
            </a:extLst>
          </p:cNvPr>
          <p:cNvPicPr>
            <a:picLocks noChangeAspect="1"/>
          </p:cNvPicPr>
          <p:nvPr/>
        </p:nvPicPr>
        <p:blipFill>
          <a:blip r:embed="rId2"/>
          <a:stretch>
            <a:fillRect/>
          </a:stretch>
        </p:blipFill>
        <p:spPr>
          <a:xfrm>
            <a:off x="838200" y="3221610"/>
            <a:ext cx="10566617" cy="2812556"/>
          </a:xfrm>
          <a:prstGeom prst="rect">
            <a:avLst/>
          </a:prstGeom>
        </p:spPr>
      </p:pic>
      <p:sp>
        <p:nvSpPr>
          <p:cNvPr id="6" name="TextBox 5">
            <a:extLst>
              <a:ext uri="{FF2B5EF4-FFF2-40B4-BE49-F238E27FC236}">
                <a16:creationId xmlns:a16="http://schemas.microsoft.com/office/drawing/2014/main" id="{0C2AFC69-91AB-4314-88BC-B2CBB3D70819}"/>
              </a:ext>
            </a:extLst>
          </p:cNvPr>
          <p:cNvSpPr txBox="1"/>
          <p:nvPr/>
        </p:nvSpPr>
        <p:spPr>
          <a:xfrm>
            <a:off x="787183" y="6213370"/>
            <a:ext cx="10515600" cy="367646"/>
          </a:xfrm>
          <a:prstGeom prst="rect">
            <a:avLst/>
          </a:prstGeom>
          <a:noFill/>
        </p:spPr>
        <p:txBody>
          <a:bodyPr wrap="square" rtlCol="0">
            <a:spAutoFit/>
          </a:bodyPr>
          <a:lstStyle/>
          <a:p>
            <a:r>
              <a:rPr lang="en-US" dirty="0">
                <a:solidFill>
                  <a:schemeClr val="bg1"/>
                </a:solidFill>
              </a:rPr>
              <a:t>Ref: Little, K &amp; Patti, T. (2020, p.7).</a:t>
            </a:r>
            <a:endParaRPr lang="en-AU" dirty="0">
              <a:solidFill>
                <a:schemeClr val="bg1"/>
              </a:solidFill>
            </a:endParaRPr>
          </a:p>
        </p:txBody>
      </p:sp>
    </p:spTree>
    <p:extLst>
      <p:ext uri="{BB962C8B-B14F-4D97-AF65-F5344CB8AC3E}">
        <p14:creationId xmlns:p14="http://schemas.microsoft.com/office/powerpoint/2010/main" val="231793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69F5-C652-45B6-A658-397CFD06F84C}"/>
              </a:ext>
            </a:extLst>
          </p:cNvPr>
          <p:cNvSpPr>
            <a:spLocks noGrp="1"/>
          </p:cNvSpPr>
          <p:nvPr>
            <p:ph type="title"/>
          </p:nvPr>
        </p:nvSpPr>
        <p:spPr>
          <a:xfrm>
            <a:off x="838200" y="365760"/>
            <a:ext cx="10515600" cy="1325563"/>
          </a:xfrm>
        </p:spPr>
        <p:txBody>
          <a:bodyPr>
            <a:normAutofit/>
          </a:bodyPr>
          <a:lstStyle/>
          <a:p>
            <a:r>
              <a:rPr lang="en-US" dirty="0"/>
              <a:t>Research Question 1</a:t>
            </a:r>
            <a:br>
              <a:rPr lang="en-US" dirty="0"/>
            </a:br>
            <a:r>
              <a:rPr kumimoji="0" lang="en-AU" sz="1600" b="1" i="0" u="none" strike="noStrike" kern="1200" cap="none" spc="0" normalizeH="0" baseline="0" noProof="0" dirty="0">
                <a:ln>
                  <a:noFill/>
                </a:ln>
                <a:solidFill>
                  <a:srgbClr val="FFFFFF"/>
                </a:solidFill>
                <a:effectLst/>
                <a:uLnTx/>
                <a:uFillTx/>
                <a:latin typeface="Avenir Next LT Pro"/>
                <a:ea typeface="+mj-ea"/>
                <a:cs typeface="+mj-cs"/>
              </a:rPr>
              <a:t>How do the economics of hydroponics compare with the economics of standard blueberry practices?</a:t>
            </a:r>
            <a:endParaRPr lang="en-AU" dirty="0"/>
          </a:p>
        </p:txBody>
      </p:sp>
      <p:sp>
        <p:nvSpPr>
          <p:cNvPr id="3" name="Content Placeholder 2">
            <a:extLst>
              <a:ext uri="{FF2B5EF4-FFF2-40B4-BE49-F238E27FC236}">
                <a16:creationId xmlns:a16="http://schemas.microsoft.com/office/drawing/2014/main" id="{0A21E60C-EF13-4B3B-95F3-59003103B8E1}"/>
              </a:ext>
            </a:extLst>
          </p:cNvPr>
          <p:cNvSpPr>
            <a:spLocks noGrp="1"/>
          </p:cNvSpPr>
          <p:nvPr>
            <p:ph idx="1"/>
          </p:nvPr>
        </p:nvSpPr>
        <p:spPr/>
        <p:txBody>
          <a:bodyPr/>
          <a:lstStyle/>
          <a:p>
            <a:r>
              <a:rPr lang="en-AU" sz="2800" b="0" i="0" u="none" strike="noStrike" baseline="0" dirty="0">
                <a:latin typeface="Calibri" panose="020F0502020204030204" pitchFamily="34" charset="0"/>
              </a:rPr>
              <a:t>“There was no significant difference over all twelve picking events in the total yield of blueberries from field grown conditions compared to that in hydroponics” (Little &amp; Pattie, p.5).</a:t>
            </a:r>
          </a:p>
          <a:p>
            <a:r>
              <a:rPr lang="en-AU" sz="2800" b="0" i="0" u="none" strike="noStrike" baseline="0" dirty="0">
                <a:latin typeface="Calibri" panose="020F0502020204030204" pitchFamily="34" charset="0"/>
              </a:rPr>
              <a:t>“Given the early peak in blueberry yield from hydroponic conditions followed by the later peak from plants grown in field, having both growing conditions at Tuckerberry Hill has the potential to extend the time frame of higher fruit yields over the season” (Little &amp; Pattie, p.5).</a:t>
            </a:r>
            <a:endParaRPr lang="en-AU" dirty="0"/>
          </a:p>
        </p:txBody>
      </p:sp>
    </p:spTree>
    <p:extLst>
      <p:ext uri="{BB962C8B-B14F-4D97-AF65-F5344CB8AC3E}">
        <p14:creationId xmlns:p14="http://schemas.microsoft.com/office/powerpoint/2010/main" val="311860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69F5-C652-45B6-A658-397CFD06F84C}"/>
              </a:ext>
            </a:extLst>
          </p:cNvPr>
          <p:cNvSpPr>
            <a:spLocks noGrp="1"/>
          </p:cNvSpPr>
          <p:nvPr>
            <p:ph type="title"/>
          </p:nvPr>
        </p:nvSpPr>
        <p:spPr>
          <a:xfrm>
            <a:off x="838200" y="365760"/>
            <a:ext cx="10294398" cy="1325563"/>
          </a:xfrm>
        </p:spPr>
        <p:txBody>
          <a:bodyPr>
            <a:normAutofit/>
          </a:bodyPr>
          <a:lstStyle/>
          <a:p>
            <a:pPr lvl="0"/>
            <a:r>
              <a:rPr lang="en-US" dirty="0"/>
              <a:t>Research Question 2</a:t>
            </a:r>
            <a:br>
              <a:rPr lang="en-US" dirty="0"/>
            </a:br>
            <a:r>
              <a:rPr lang="en-US" sz="1800" b="1" dirty="0"/>
              <a:t>What is the impact on fruit production quantity and quality of increased nutrient solutions for hydroponic blueberry productions?</a:t>
            </a:r>
            <a:endParaRPr lang="en-AU" dirty="0"/>
          </a:p>
        </p:txBody>
      </p:sp>
      <p:sp>
        <p:nvSpPr>
          <p:cNvPr id="3" name="Content Placeholder 2">
            <a:extLst>
              <a:ext uri="{FF2B5EF4-FFF2-40B4-BE49-F238E27FC236}">
                <a16:creationId xmlns:a16="http://schemas.microsoft.com/office/drawing/2014/main" id="{0A21E60C-EF13-4B3B-95F3-59003103B8E1}"/>
              </a:ext>
            </a:extLst>
          </p:cNvPr>
          <p:cNvSpPr>
            <a:spLocks noGrp="1"/>
          </p:cNvSpPr>
          <p:nvPr>
            <p:ph idx="1"/>
          </p:nvPr>
        </p:nvSpPr>
        <p:spPr/>
        <p:txBody>
          <a:bodyPr/>
          <a:lstStyle/>
          <a:p>
            <a:r>
              <a:rPr lang="en-AU" sz="2800" b="0" i="0" u="none" strike="noStrike" baseline="0" dirty="0">
                <a:latin typeface="Calibri" panose="020F0502020204030204" pitchFamily="34" charset="0"/>
              </a:rPr>
              <a:t>“there was a trend of higher Brix from the fruit picked from hydroponic conditions with a normal dose of fertiliser” (Little &amp; Pattie, p.14).</a:t>
            </a:r>
          </a:p>
          <a:p>
            <a:r>
              <a:rPr lang="en-AU" sz="2800" b="0" i="0" u="none" strike="noStrike" baseline="0" dirty="0">
                <a:latin typeface="Calibri" panose="020F0502020204030204" pitchFamily="34" charset="0"/>
              </a:rPr>
              <a:t>“An additional 10% nutrient loading in the hydroponics treatment did not result in a higher yield or an increase in berry numbers, thereby not justifying the increased cost” (Little &amp; Pattie, p.15).</a:t>
            </a:r>
            <a:endParaRPr lang="en-AU" dirty="0"/>
          </a:p>
          <a:p>
            <a:endParaRPr lang="en-AU" dirty="0"/>
          </a:p>
        </p:txBody>
      </p:sp>
    </p:spTree>
    <p:extLst>
      <p:ext uri="{BB962C8B-B14F-4D97-AF65-F5344CB8AC3E}">
        <p14:creationId xmlns:p14="http://schemas.microsoft.com/office/powerpoint/2010/main" val="288968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4" name="Picture 13">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6" name="Rectangle 1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1F491198-AF87-4E71-AAD9-AE427363C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4C2E1C05-3303-4DCD-9685-3BDE5AEF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925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D7F2E59A-66C6-4BE2-B3FB-D5DE585D2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1904999"/>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D869F5-C652-45B6-A658-397CFD06F84C}"/>
              </a:ext>
            </a:extLst>
          </p:cNvPr>
          <p:cNvSpPr>
            <a:spLocks noGrp="1"/>
          </p:cNvSpPr>
          <p:nvPr>
            <p:ph type="title"/>
          </p:nvPr>
        </p:nvSpPr>
        <p:spPr>
          <a:xfrm>
            <a:off x="719191" y="141515"/>
            <a:ext cx="10750570" cy="657476"/>
          </a:xfrm>
        </p:spPr>
        <p:txBody>
          <a:bodyPr vert="horz" lIns="91440" tIns="45720" rIns="91440" bIns="45720" rtlCol="0" anchor="b">
            <a:normAutofit/>
          </a:bodyPr>
          <a:lstStyle/>
          <a:p>
            <a:pPr lvl="0">
              <a:lnSpc>
                <a:spcPct val="90000"/>
              </a:lnSpc>
            </a:pPr>
            <a:r>
              <a:rPr lang="en-US" sz="2400" dirty="0"/>
              <a:t>Research Question 2</a:t>
            </a:r>
            <a:br>
              <a:rPr lang="en-US" sz="2400" dirty="0"/>
            </a:br>
            <a:r>
              <a:rPr lang="en-US" sz="1200" dirty="0"/>
              <a:t>What is the impact on fruit production quantity and quality of increased nutrient solutions for hydroponic blueberry productions?</a:t>
            </a:r>
          </a:p>
        </p:txBody>
      </p:sp>
      <p:pic>
        <p:nvPicPr>
          <p:cNvPr id="7" name="Picture 6" descr="A close up of a tree&#10;&#10;Description automatically generated">
            <a:extLst>
              <a:ext uri="{FF2B5EF4-FFF2-40B4-BE49-F238E27FC236}">
                <a16:creationId xmlns:a16="http://schemas.microsoft.com/office/drawing/2014/main" id="{A5C7BC74-CD0D-4BCF-B4E6-419D3F5F5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223394" y="2791549"/>
            <a:ext cx="4195765" cy="3146824"/>
          </a:xfrm>
          <a:prstGeom prst="rect">
            <a:avLst/>
          </a:prstGeom>
        </p:spPr>
      </p:pic>
      <p:sp>
        <p:nvSpPr>
          <p:cNvPr id="8" name="TextBox 7">
            <a:extLst>
              <a:ext uri="{FF2B5EF4-FFF2-40B4-BE49-F238E27FC236}">
                <a16:creationId xmlns:a16="http://schemas.microsoft.com/office/drawing/2014/main" id="{648B3383-0FEA-4305-8301-BC809E916D93}"/>
              </a:ext>
            </a:extLst>
          </p:cNvPr>
          <p:cNvSpPr txBox="1"/>
          <p:nvPr/>
        </p:nvSpPr>
        <p:spPr>
          <a:xfrm>
            <a:off x="429793" y="2389744"/>
            <a:ext cx="4648233" cy="3970318"/>
          </a:xfrm>
          <a:prstGeom prst="rect">
            <a:avLst/>
          </a:prstGeom>
          <a:noFill/>
        </p:spPr>
        <p:txBody>
          <a:bodyPr wrap="square" rtlCol="0">
            <a:spAutoFit/>
          </a:bodyPr>
          <a:lstStyle/>
          <a:p>
            <a:r>
              <a:rPr lang="en-US" dirty="0"/>
              <a:t>10% increase nutrient bushes exhibited:</a:t>
            </a:r>
          </a:p>
          <a:p>
            <a:pPr marL="285750" indent="-285750">
              <a:buFont typeface="Arial" panose="020B0604020202020204" pitchFamily="34" charset="0"/>
              <a:buChar char="•"/>
            </a:pPr>
            <a:r>
              <a:rPr lang="en-US" dirty="0"/>
              <a:t>Thicker stems</a:t>
            </a:r>
          </a:p>
          <a:p>
            <a:pPr marL="285750" indent="-285750">
              <a:buFont typeface="Arial" panose="020B0604020202020204" pitchFamily="34" charset="0"/>
              <a:buChar char="•"/>
            </a:pPr>
            <a:r>
              <a:rPr lang="en-US" dirty="0"/>
              <a:t>More new branches over the season</a:t>
            </a:r>
          </a:p>
          <a:p>
            <a:pPr marL="285750" indent="-285750">
              <a:buFont typeface="Arial" panose="020B0604020202020204" pitchFamily="34" charset="0"/>
              <a:buChar char="•"/>
            </a:pPr>
            <a:r>
              <a:rPr lang="en-US" dirty="0"/>
              <a:t>More shoots from the base over the season </a:t>
            </a:r>
          </a:p>
          <a:p>
            <a:endParaRPr lang="en-US" dirty="0"/>
          </a:p>
          <a:p>
            <a:r>
              <a:rPr lang="en-US" dirty="0"/>
              <a:t>Normal Solutions bushes exhibited:</a:t>
            </a:r>
          </a:p>
          <a:p>
            <a:pPr marL="285750" indent="-285750">
              <a:buFont typeface="Arial" panose="020B0604020202020204" pitchFamily="34" charset="0"/>
              <a:buChar char="•"/>
            </a:pPr>
            <a:r>
              <a:rPr lang="en-US" dirty="0"/>
              <a:t>Less dense vegetation at the base of the plant</a:t>
            </a:r>
          </a:p>
          <a:p>
            <a:pPr marL="285750" indent="-285750">
              <a:buFont typeface="Arial" panose="020B0604020202020204" pitchFamily="34" charset="0"/>
              <a:buChar char="•"/>
            </a:pPr>
            <a:r>
              <a:rPr lang="en-US" dirty="0"/>
              <a:t>Longer thinner stems</a:t>
            </a:r>
          </a:p>
          <a:p>
            <a:pPr marL="285750" indent="-285750">
              <a:buFont typeface="Arial" panose="020B0604020202020204" pitchFamily="34" charset="0"/>
              <a:buChar char="•"/>
            </a:pPr>
            <a:endParaRPr lang="en-US" dirty="0"/>
          </a:p>
          <a:p>
            <a:r>
              <a:rPr lang="en-US" dirty="0"/>
              <a:t>The 10% increase nutrient bushes did not produce more during this trial however will they produce more next year?</a:t>
            </a:r>
          </a:p>
        </p:txBody>
      </p:sp>
      <p:pic>
        <p:nvPicPr>
          <p:cNvPr id="13" name="Content Placeholder 12" descr="A picture containing outdoor, sitting, fruit, street&#10;&#10;Description automatically generated">
            <a:extLst>
              <a:ext uri="{FF2B5EF4-FFF2-40B4-BE49-F238E27FC236}">
                <a16:creationId xmlns:a16="http://schemas.microsoft.com/office/drawing/2014/main" id="{7CD6FDF5-1A23-456E-A4CA-B5D0501CC45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rot="5400000">
            <a:off x="8443938" y="2791550"/>
            <a:ext cx="4195763" cy="3146822"/>
          </a:xfrm>
        </p:spPr>
      </p:pic>
      <p:sp>
        <p:nvSpPr>
          <p:cNvPr id="21" name="TextBox 20">
            <a:extLst>
              <a:ext uri="{FF2B5EF4-FFF2-40B4-BE49-F238E27FC236}">
                <a16:creationId xmlns:a16="http://schemas.microsoft.com/office/drawing/2014/main" id="{FC779817-048F-4740-8AF7-CEB847B0DFE9}"/>
              </a:ext>
            </a:extLst>
          </p:cNvPr>
          <p:cNvSpPr txBox="1"/>
          <p:nvPr/>
        </p:nvSpPr>
        <p:spPr>
          <a:xfrm>
            <a:off x="790112" y="871707"/>
            <a:ext cx="1083075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venir Next LT Pro"/>
                <a:ea typeface="+mn-ea"/>
                <a:cs typeface="+mn-cs"/>
              </a:rPr>
              <a:t>At the end of </a:t>
            </a:r>
            <a:r>
              <a:rPr kumimoji="0" lang="en-US" sz="1800" b="0" i="0" u="none" strike="noStrike" kern="1200" cap="none" spc="0" normalizeH="0" baseline="0" noProof="0">
                <a:ln>
                  <a:noFill/>
                </a:ln>
                <a:solidFill>
                  <a:schemeClr val="bg1"/>
                </a:solidFill>
                <a:effectLst/>
                <a:uLnTx/>
                <a:uFillTx/>
                <a:latin typeface="Avenir Next LT Pro"/>
                <a:ea typeface="+mn-ea"/>
                <a:cs typeface="+mn-cs"/>
              </a:rPr>
              <a:t>the 2020 harvest</a:t>
            </a:r>
            <a:r>
              <a:rPr kumimoji="0" lang="en-US" sz="1800" b="0" i="0" u="none" strike="noStrike" kern="1200" cap="none" spc="0" normalizeH="0" baseline="0" noProof="0" dirty="0">
                <a:ln>
                  <a:noFill/>
                </a:ln>
                <a:solidFill>
                  <a:schemeClr val="bg1"/>
                </a:solidFill>
                <a:effectLst/>
                <a:uLnTx/>
                <a:uFillTx/>
                <a:latin typeface="Avenir Next LT Pro"/>
                <a:ea typeface="+mn-ea"/>
                <a:cs typeface="+mn-cs"/>
              </a:rPr>
              <a:t>, comparing the bush vigor and growth of normal nutrient solution bushes with the 10% increase nutrient solution bushes. </a:t>
            </a:r>
          </a:p>
        </p:txBody>
      </p:sp>
    </p:spTree>
    <p:extLst>
      <p:ext uri="{BB962C8B-B14F-4D97-AF65-F5344CB8AC3E}">
        <p14:creationId xmlns:p14="http://schemas.microsoft.com/office/powerpoint/2010/main" val="151643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585D-CA15-48BA-897B-2F6F4C49C312}"/>
              </a:ext>
            </a:extLst>
          </p:cNvPr>
          <p:cNvSpPr>
            <a:spLocks noGrp="1"/>
          </p:cNvSpPr>
          <p:nvPr>
            <p:ph type="title"/>
          </p:nvPr>
        </p:nvSpPr>
        <p:spPr/>
        <p:txBody>
          <a:bodyPr/>
          <a:lstStyle/>
          <a:p>
            <a:r>
              <a:rPr lang="en-US" dirty="0"/>
              <a:t>Acknowledgements</a:t>
            </a:r>
            <a:endParaRPr lang="en-AU" dirty="0"/>
          </a:p>
        </p:txBody>
      </p:sp>
      <p:pic>
        <p:nvPicPr>
          <p:cNvPr id="4" name="Picture 3">
            <a:extLst>
              <a:ext uri="{FF2B5EF4-FFF2-40B4-BE49-F238E27FC236}">
                <a16:creationId xmlns:a16="http://schemas.microsoft.com/office/drawing/2014/main" id="{0439720F-07AA-4222-B865-A6DE58632751}"/>
              </a:ext>
            </a:extLst>
          </p:cNvPr>
          <p:cNvPicPr>
            <a:picLocks noChangeAspect="1"/>
          </p:cNvPicPr>
          <p:nvPr/>
        </p:nvPicPr>
        <p:blipFill>
          <a:blip r:embed="rId2"/>
          <a:stretch>
            <a:fillRect/>
          </a:stretch>
        </p:blipFill>
        <p:spPr>
          <a:xfrm>
            <a:off x="4954615" y="1919535"/>
            <a:ext cx="3381375" cy="1343025"/>
          </a:xfrm>
          <a:prstGeom prst="rect">
            <a:avLst/>
          </a:prstGeom>
        </p:spPr>
      </p:pic>
      <p:pic>
        <p:nvPicPr>
          <p:cNvPr id="5" name="Picture 4">
            <a:extLst>
              <a:ext uri="{FF2B5EF4-FFF2-40B4-BE49-F238E27FC236}">
                <a16:creationId xmlns:a16="http://schemas.microsoft.com/office/drawing/2014/main" id="{61BDBF37-33DE-4D5F-9FC3-EECD2ECB4719}"/>
              </a:ext>
            </a:extLst>
          </p:cNvPr>
          <p:cNvPicPr>
            <a:picLocks noChangeAspect="1"/>
          </p:cNvPicPr>
          <p:nvPr/>
        </p:nvPicPr>
        <p:blipFill>
          <a:blip r:embed="rId3"/>
          <a:stretch>
            <a:fillRect/>
          </a:stretch>
        </p:blipFill>
        <p:spPr>
          <a:xfrm>
            <a:off x="8910988" y="1482826"/>
            <a:ext cx="2616322" cy="2100943"/>
          </a:xfrm>
          <a:prstGeom prst="rect">
            <a:avLst/>
          </a:prstGeom>
        </p:spPr>
      </p:pic>
      <p:pic>
        <p:nvPicPr>
          <p:cNvPr id="7" name="Picture 6">
            <a:extLst>
              <a:ext uri="{FF2B5EF4-FFF2-40B4-BE49-F238E27FC236}">
                <a16:creationId xmlns:a16="http://schemas.microsoft.com/office/drawing/2014/main" id="{58A57226-108F-4F0E-8D3B-78B1DD3B6B11}"/>
              </a:ext>
            </a:extLst>
          </p:cNvPr>
          <p:cNvPicPr>
            <a:picLocks noChangeAspect="1"/>
          </p:cNvPicPr>
          <p:nvPr/>
        </p:nvPicPr>
        <p:blipFill>
          <a:blip r:embed="rId4"/>
          <a:stretch>
            <a:fillRect/>
          </a:stretch>
        </p:blipFill>
        <p:spPr>
          <a:xfrm>
            <a:off x="902154" y="1876073"/>
            <a:ext cx="3571875" cy="1314450"/>
          </a:xfrm>
          <a:prstGeom prst="rect">
            <a:avLst/>
          </a:prstGeom>
        </p:spPr>
      </p:pic>
      <p:pic>
        <p:nvPicPr>
          <p:cNvPr id="8" name="Picture 7">
            <a:extLst>
              <a:ext uri="{FF2B5EF4-FFF2-40B4-BE49-F238E27FC236}">
                <a16:creationId xmlns:a16="http://schemas.microsoft.com/office/drawing/2014/main" id="{8D439CE0-BFEA-4A2B-A975-5A77A2893A21}"/>
              </a:ext>
            </a:extLst>
          </p:cNvPr>
          <p:cNvPicPr>
            <a:picLocks noChangeAspect="1"/>
          </p:cNvPicPr>
          <p:nvPr/>
        </p:nvPicPr>
        <p:blipFill>
          <a:blip r:embed="rId5"/>
          <a:stretch>
            <a:fillRect/>
          </a:stretch>
        </p:blipFill>
        <p:spPr>
          <a:xfrm>
            <a:off x="4474029" y="4007333"/>
            <a:ext cx="4184196" cy="1484928"/>
          </a:xfrm>
          <a:prstGeom prst="rect">
            <a:avLst/>
          </a:prstGeom>
        </p:spPr>
      </p:pic>
      <p:sp>
        <p:nvSpPr>
          <p:cNvPr id="11" name="TextBox 10">
            <a:extLst>
              <a:ext uri="{FF2B5EF4-FFF2-40B4-BE49-F238E27FC236}">
                <a16:creationId xmlns:a16="http://schemas.microsoft.com/office/drawing/2014/main" id="{37FEDB24-2EE9-4B6F-8C0F-F75136285FAC}"/>
              </a:ext>
            </a:extLst>
          </p:cNvPr>
          <p:cNvSpPr txBox="1"/>
          <p:nvPr/>
        </p:nvSpPr>
        <p:spPr>
          <a:xfrm>
            <a:off x="8910988" y="3929449"/>
            <a:ext cx="2917846" cy="1754326"/>
          </a:xfrm>
          <a:prstGeom prst="rect">
            <a:avLst/>
          </a:prstGeom>
          <a:solidFill>
            <a:schemeClr val="bg1"/>
          </a:solidFill>
        </p:spPr>
        <p:txBody>
          <a:bodyPr wrap="square" rtlCol="0">
            <a:spAutoFit/>
          </a:bodyPr>
          <a:lstStyle/>
          <a:p>
            <a:r>
              <a:rPr lang="en-US" dirty="0"/>
              <a:t>   </a:t>
            </a:r>
          </a:p>
          <a:p>
            <a:pPr algn="ctr"/>
            <a:endParaRPr lang="en-US" b="1" dirty="0">
              <a:solidFill>
                <a:schemeClr val="accent5"/>
              </a:solidFill>
            </a:endParaRPr>
          </a:p>
          <a:p>
            <a:pPr algn="ctr"/>
            <a:r>
              <a:rPr lang="en-US" b="1" dirty="0">
                <a:solidFill>
                  <a:schemeClr val="accent5"/>
                </a:solidFill>
              </a:rPr>
              <a:t>Forbes &amp; Associates</a:t>
            </a:r>
          </a:p>
          <a:p>
            <a:pPr algn="ctr"/>
            <a:r>
              <a:rPr lang="en-US" b="1" dirty="0">
                <a:solidFill>
                  <a:schemeClr val="accent5"/>
                </a:solidFill>
              </a:rPr>
              <a:t>Agriculture Consulting</a:t>
            </a:r>
          </a:p>
          <a:p>
            <a:endParaRPr lang="en-US" dirty="0"/>
          </a:p>
          <a:p>
            <a:endParaRPr lang="en-AU" dirty="0"/>
          </a:p>
        </p:txBody>
      </p:sp>
    </p:spTree>
    <p:extLst>
      <p:ext uri="{BB962C8B-B14F-4D97-AF65-F5344CB8AC3E}">
        <p14:creationId xmlns:p14="http://schemas.microsoft.com/office/powerpoint/2010/main" val="1929597856"/>
      </p:ext>
    </p:extLst>
  </p:cSld>
  <p:clrMapOvr>
    <a:masterClrMapping/>
  </p:clrMapOvr>
</p:sld>
</file>

<file path=ppt/theme/theme1.xml><?xml version="1.0" encoding="utf-8"?>
<a:theme xmlns:a="http://schemas.openxmlformats.org/drawingml/2006/main" name="BlockprintVTI">
  <a:themeElements>
    <a:clrScheme name="AnalogousFromDarkSeedLeftStep">
      <a:dk1>
        <a:srgbClr val="000000"/>
      </a:dk1>
      <a:lt1>
        <a:srgbClr val="FFFFFF"/>
      </a:lt1>
      <a:dk2>
        <a:srgbClr val="303920"/>
      </a:dk2>
      <a:lt2>
        <a:srgbClr val="E8E2E3"/>
      </a:lt2>
      <a:accent1>
        <a:srgbClr val="20B4A2"/>
      </a:accent1>
      <a:accent2>
        <a:srgbClr val="14B75F"/>
      </a:accent2>
      <a:accent3>
        <a:srgbClr val="21B928"/>
      </a:accent3>
      <a:accent4>
        <a:srgbClr val="51B814"/>
      </a:accent4>
      <a:accent5>
        <a:srgbClr val="8EAC1E"/>
      </a:accent5>
      <a:accent6>
        <a:srgbClr val="C19D15"/>
      </a:accent6>
      <a:hlink>
        <a:srgbClr val="688B2E"/>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87C1084134561B4AB29639043C6B04DB" ma:contentTypeVersion="25" ma:contentTypeDescription="DEDJTR Document" ma:contentTypeScope="" ma:versionID="d28edf5fab27e8970d2981f921a9f35d">
  <xsd:schema xmlns:xsd="http://www.w3.org/2001/XMLSchema" xmlns:xs="http://www.w3.org/2001/XMLSchema" xmlns:p="http://schemas.microsoft.com/office/2006/metadata/properties" xmlns:ns2="1970f3ff-c7c3-4b73-8f0c-0bc260d159f3" xmlns:ns3="00859dcf-0dab-4099-a5d8-10172deb17e4" xmlns:ns4="dd2f24b0-6a96-4e49-96e5-f74f55a217b4" xmlns:ns5="3a80d322-6e50-4d67-916f-a16c2ec666a5" targetNamespace="http://schemas.microsoft.com/office/2006/metadata/properties" ma:root="true" ma:fieldsID="5fd6706387cc6d8f7d61a5ff5aa5747b" ns2:_="" ns3:_="" ns4:_="" ns5:_="">
    <xsd:import namespace="1970f3ff-c7c3-4b73-8f0c-0bc260d159f3"/>
    <xsd:import namespace="00859dcf-0dab-4099-a5d8-10172deb17e4"/>
    <xsd:import namespace="dd2f24b0-6a96-4e49-96e5-f74f55a217b4"/>
    <xsd:import namespace="3a80d322-6e50-4d67-916f-a16c2ec666a5"/>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5:MediaServiceLocation" minOccurs="0"/>
                <xsd:element ref="ns3:SharedWithUsers" minOccurs="0"/>
                <xsd:element ref="ns3:SharedWithDetails"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indexed="true"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indexed="true"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indexed="true"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indexed="true"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859dcf-0dab-4099-a5d8-10172deb17e4"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6e7cca4a-03a5-41c1-ad59-ec99be61f472}" ma:internalName="TaxCatchAll" ma:showField="CatchAllData" ma:web="00859dcf-0dab-4099-a5d8-10172deb17e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e7cca4a-03a5-41c1-ad59-ec99be61f472}" ma:internalName="TaxCatchAllLabel" ma:readOnly="true" ma:showField="CatchAllDataLabel" ma:web="00859dcf-0dab-4099-a5d8-10172deb17e4">
      <xsd:complexType>
        <xsd:complexContent>
          <xsd:extension base="dms:MultiChoiceLookup">
            <xsd:sequence>
              <xsd:element name="Value" type="dms:Lookup" maxOccurs="unbounded" minOccurs="0" nillable="true"/>
            </xsd:sequence>
          </xsd:extension>
        </xsd:complexContent>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2f24b0-6a96-4e49-96e5-f74f55a217b4"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80d322-6e50-4d67-916f-a16c2ec666a5" elementFormDefault="qualified">
    <xsd:import namespace="http://schemas.microsoft.com/office/2006/documentManagement/types"/>
    <xsd:import namespace="http://schemas.microsoft.com/office/infopath/2007/PartnerControls"/>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4605c5f9d584382a57fb8476d85f713 xmlns="1970f3ff-c7c3-4b73-8f0c-0bc260d159f3">
      <Terms xmlns="http://schemas.microsoft.com/office/infopath/2007/PartnerControls"/>
    </b4605c5f9d584382a57fb8476d85f713>
    <lf5681727d5b4cc1a5c417fcf66e2a7b xmlns="1970f3ff-c7c3-4b73-8f0c-0bc260d159f3">
      <Terms xmlns="http://schemas.microsoft.com/office/infopath/2007/PartnerControls"/>
    </lf5681727d5b4cc1a5c417fcf66e2a7b>
    <TaxCatchAll xmlns="00859dcf-0dab-4099-a5d8-10172deb17e4">
      <Value>5</Value>
    </TaxCatchAll>
    <p31afe295eb448f092f13ab8c2af2c33 xmlns="1970f3ff-c7c3-4b73-8f0c-0bc260d159f3">
      <Terms xmlns="http://schemas.microsoft.com/office/infopath/2007/PartnerControls"/>
    </p31afe295eb448f092f13ab8c2af2c33>
    <g46a9f61d38540a784cfecbd3da27bca xmlns="1970f3ff-c7c3-4b73-8f0c-0bc260d159f3">
      <Terms xmlns="http://schemas.microsoft.com/office/infopath/2007/PartnerControls">
        <TermInfo xmlns="http://schemas.microsoft.com/office/infopath/2007/PartnerControls">
          <TermName xmlns="http://schemas.microsoft.com/office/infopath/2007/PartnerControls">Agriculture Victoria</TermName>
          <TermId xmlns="http://schemas.microsoft.com/office/infopath/2007/PartnerControls">905d19ed-7aeb-41be-929c-c3612130f933</TermId>
        </TermInfo>
      </Terms>
    </g46a9f61d38540a784cfecbd3da27bca>
    <hcae176ec3a54dbeadeeec1b38baec58 xmlns="1970f3ff-c7c3-4b73-8f0c-0bc260d159f3">
      <Terms xmlns="http://schemas.microsoft.com/office/infopath/2007/PartnerControls"/>
    </hcae176ec3a54dbeadeeec1b38baec58>
  </documentManagement>
</p:properties>
</file>

<file path=customXml/itemProps1.xml><?xml version="1.0" encoding="utf-8"?>
<ds:datastoreItem xmlns:ds="http://schemas.openxmlformats.org/officeDocument/2006/customXml" ds:itemID="{D763EB73-CF4E-4B1F-8D57-0EBE4AE675F1}">
  <ds:schemaRefs>
    <ds:schemaRef ds:uri="http://schemas.microsoft.com/sharepoint/v3/contenttype/forms"/>
  </ds:schemaRefs>
</ds:datastoreItem>
</file>

<file path=customXml/itemProps2.xml><?xml version="1.0" encoding="utf-8"?>
<ds:datastoreItem xmlns:ds="http://schemas.openxmlformats.org/officeDocument/2006/customXml" ds:itemID="{ED336C3B-F410-4947-83F8-476509D7A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0f3ff-c7c3-4b73-8f0c-0bc260d159f3"/>
    <ds:schemaRef ds:uri="00859dcf-0dab-4099-a5d8-10172deb17e4"/>
    <ds:schemaRef ds:uri="dd2f24b0-6a96-4e49-96e5-f74f55a217b4"/>
    <ds:schemaRef ds:uri="3a80d322-6e50-4d67-916f-a16c2ec666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85B969-40B9-4D85-A99A-304A595D54EF}">
  <ds:schemaRefs>
    <ds:schemaRef ds:uri="http://schemas.microsoft.com/office/2006/metadata/properties"/>
    <ds:schemaRef ds:uri="http://schemas.openxmlformats.org/package/2006/metadata/core-properties"/>
    <ds:schemaRef ds:uri="dd2f24b0-6a96-4e49-96e5-f74f55a217b4"/>
    <ds:schemaRef ds:uri="http://purl.org/dc/terms/"/>
    <ds:schemaRef ds:uri="00859dcf-0dab-4099-a5d8-10172deb17e4"/>
    <ds:schemaRef ds:uri="http://schemas.microsoft.com/office/2006/documentManagement/types"/>
    <ds:schemaRef ds:uri="1970f3ff-c7c3-4b73-8f0c-0bc260d159f3"/>
    <ds:schemaRef ds:uri="http://schemas.microsoft.com/office/infopath/2007/PartnerControls"/>
    <ds:schemaRef ds:uri="http://purl.org/dc/elements/1.1/"/>
    <ds:schemaRef ds:uri="3a80d322-6e50-4d67-916f-a16c2ec666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4113</TotalTime>
  <Words>514</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AvenirNext LT Pro Medium</vt:lpstr>
      <vt:lpstr>Calibri</vt:lpstr>
      <vt:lpstr>BlockprintVTI</vt:lpstr>
      <vt:lpstr>  Comparing  hydroponic to soil grown   blueberries</vt:lpstr>
      <vt:lpstr>Research Questions</vt:lpstr>
      <vt:lpstr>Research Question 1:  How do the economics of hydroponics compare with the economics of standard blueberry practices?</vt:lpstr>
      <vt:lpstr>Research Question 1 How do the economics of hydroponics compare with the economics of standard blueberry practices?</vt:lpstr>
      <vt:lpstr>Research Question 1 How do the economics of hydroponics compare with the economics of standard blueberry practices?</vt:lpstr>
      <vt:lpstr>Research Question 2 What is the impact on fruit production quantity and quality of increased nutrient solutions for hydroponic blueberry productions?</vt:lpstr>
      <vt:lpstr>Research Question 2 What is the impact on fruit production quantity and quality of increased nutrient solutions for hydroponic blueberry productions?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Comparing  hydroponic to soil grown   blueberries</dc:title>
  <dc:creator>Chris Lean</dc:creator>
  <cp:lastModifiedBy>Melly S Pandher (DJPR)</cp:lastModifiedBy>
  <cp:revision>1</cp:revision>
  <dcterms:created xsi:type="dcterms:W3CDTF">2020-11-05T01:22:35Z</dcterms:created>
  <dcterms:modified xsi:type="dcterms:W3CDTF">2020-11-23T00:16:20Z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DJTRDivision">
    <vt:lpwstr/>
  </property>
  <property fmtid="{D5CDD505-2E9C-101B-9397-08002B2CF9AE}" pid="3" name="ContentTypeId">
    <vt:lpwstr>0x010100611F6414DFB111E7BA88F9DF1743E3170087C1084134561B4AB29639043C6B04DB</vt:lpwstr>
  </property>
  <property fmtid="{D5CDD505-2E9C-101B-9397-08002B2CF9AE}" pid="4" name="DEDJTRSection">
    <vt:lpwstr/>
  </property>
  <property fmtid="{D5CDD505-2E9C-101B-9397-08002B2CF9AE}" pid="5" name="DEDJTRBranch">
    <vt:lpwstr/>
  </property>
  <property fmtid="{D5CDD505-2E9C-101B-9397-08002B2CF9AE}" pid="6" name="DEDJTRGroup">
    <vt:lpwstr>5;#Agriculture Victoria|905d19ed-7aeb-41be-929c-c3612130f933</vt:lpwstr>
  </property>
  <property fmtid="{D5CDD505-2E9C-101B-9397-08002B2CF9AE}" pid="7" name="DEDJTRSecurityClassification">
    <vt:lpwstr/>
  </property>
</Properties>
</file>